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24"/>
  </p:notesMasterIdLst>
  <p:handoutMasterIdLst>
    <p:handoutMasterId r:id="rId25"/>
  </p:handoutMasterIdLst>
  <p:sldIdLst>
    <p:sldId id="1862" r:id="rId6"/>
    <p:sldId id="1860" r:id="rId7"/>
    <p:sldId id="1868" r:id="rId8"/>
    <p:sldId id="268" r:id="rId9"/>
    <p:sldId id="269" r:id="rId10"/>
    <p:sldId id="270" r:id="rId11"/>
    <p:sldId id="271" r:id="rId12"/>
    <p:sldId id="272" r:id="rId13"/>
    <p:sldId id="1871" r:id="rId14"/>
    <p:sldId id="1872" r:id="rId15"/>
    <p:sldId id="1874" r:id="rId16"/>
    <p:sldId id="1873" r:id="rId17"/>
    <p:sldId id="1875" r:id="rId18"/>
    <p:sldId id="1826" r:id="rId19"/>
    <p:sldId id="1870" r:id="rId20"/>
    <p:sldId id="1878" r:id="rId21"/>
    <p:sldId id="1877" r:id="rId22"/>
    <p:sldId id="1532"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ection>
        <p14:section name="Dark template" id="{888AB95E-1B7E-4E95-8F39-C5D0E8372BC2}">
          <p14:sldIdLst>
            <p14:sldId id="1862"/>
            <p14:sldId id="1860"/>
            <p14:sldId id="1868"/>
            <p14:sldId id="268"/>
            <p14:sldId id="269"/>
            <p14:sldId id="270"/>
            <p14:sldId id="271"/>
            <p14:sldId id="272"/>
            <p14:sldId id="1871"/>
            <p14:sldId id="1872"/>
            <p14:sldId id="1874"/>
            <p14:sldId id="1873"/>
            <p14:sldId id="1875"/>
            <p14:sldId id="1826"/>
            <p14:sldId id="1870"/>
            <p14:sldId id="1878"/>
            <p14:sldId id="1877"/>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ADB06-5DC8-C36C-04AF-4DEC4730F190}" v="383" dt="2021-02-06T19:58:53.348"/>
    <p1510:client id="{0CE3B673-72F7-F396-3471-2C772D90634A}" v="7" dt="2021-02-13T18:10:25.903"/>
    <p1510:client id="{19EDE12F-AC00-4119-939A-FC8B74623ED0}" v="13" dt="2021-02-06T20:21:49.007"/>
    <p1510:client id="{60CACCA0-D8D1-A782-4959-9EBF844F8ED4}" v="66" dt="2021-02-08T13:44:45.074"/>
    <p1510:client id="{B4425E4E-2BD6-4CA3-90DB-06E5D006E249}" v="18" dt="2021-02-06T11:06:00.508"/>
    <p1510:client id="{D313F887-A59E-0159-7E69-581CEE09F4C9}" v="164" dt="2021-02-06T14:32:01.454"/>
    <p1510:client id="{D6D73EAD-1710-88DC-6D4D-399E132E870C}" v="232" dt="2021-02-06T15:31:56.811"/>
    <p1510:client id="{DD2E33E7-C476-09FF-2658-D14F4191C097}" v="27" dt="2021-02-13T14:55:00.967"/>
    <p1510:client id="{F2086317-6253-5BF4-3490-DF2051050729}" v="8" dt="2021-02-13T18:08:05.6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14" y="11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2/15/2021 4:25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2/15/2021 4:23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2/15/2021 4:23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8963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2/15/2021 4:23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642421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30758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2/15/2021 4:23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68118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2/15/2021 4:23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37357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2/15/2021 4:23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495717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2/15/2021 5:01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385122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2/15/2021 5:00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747935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2/15/2021 4:23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3FDFAF59-80FD-42F8-B77B-6179688B7234}" type="datetimeFigureOut">
              <a:rPr lang="de-DE" smtClean="0"/>
              <a:t>15.02.2021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A4489FD0-501B-4C6F-9CB2-8996B7BF4EFE}" type="slidenum">
              <a:rPr lang="de-DE" smtClean="0"/>
              <a:t>‹#›</a:t>
            </a:fld>
            <a:endParaRPr lang="de-DE"/>
          </a:p>
        </p:txBody>
      </p:sp>
    </p:spTree>
    <p:extLst>
      <p:ext uri="{BB962C8B-B14F-4D97-AF65-F5344CB8AC3E}">
        <p14:creationId xmlns:p14="http://schemas.microsoft.com/office/powerpoint/2010/main" val="2407450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 id="2147484796"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username.github.io" TargetMode="Externa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hyperlink" Target="https://guides.github.com/pdfs/markdown-cheatsheet-online.pdf" TargetMode="External"/><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48.xml"/><Relationship Id="rId6" Type="http://schemas.openxmlformats.org/officeDocument/2006/relationships/image" Target="../media/image32.jpg"/><Relationship Id="rId5" Type="http://schemas.microsoft.com/office/2007/relationships/hdphoto" Target="../media/hdphoto1.wdp"/><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48.xml"/><Relationship Id="rId5" Type="http://schemas.openxmlformats.org/officeDocument/2006/relationships/image" Target="../media/image34.jpg"/><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8" Type="http://schemas.openxmlformats.org/officeDocument/2006/relationships/hyperlink" Target="http://bit.ly/mlsa-ghpages-ppt" TargetMode="External"/><Relationship Id="rId3" Type="http://schemas.openxmlformats.org/officeDocument/2006/relationships/hyperlink" Target="https://education.github.com/git-cheat-sheet-education.pdf" TargetMode="External"/><Relationship Id="rId7" Type="http://schemas.openxmlformats.org/officeDocument/2006/relationships/hyperlink" Target="https://pages.github.com/versions/" TargetMode="External"/><Relationship Id="rId2" Type="http://schemas.openxmlformats.org/officeDocument/2006/relationships/hyperlink" Target="https://docs.microsoft.com/en-us/learn/github" TargetMode="External"/><Relationship Id="rId1" Type="http://schemas.openxmlformats.org/officeDocument/2006/relationships/slideLayout" Target="../slideLayouts/slideLayout42.xml"/><Relationship Id="rId6" Type="http://schemas.openxmlformats.org/officeDocument/2006/relationships/hyperlink" Target="https://pages.github.com/themes" TargetMode="External"/><Relationship Id="rId5" Type="http://schemas.openxmlformats.org/officeDocument/2006/relationships/hyperlink" Target="https://pages.github.com/" TargetMode="External"/><Relationship Id="rId4" Type="http://schemas.openxmlformats.org/officeDocument/2006/relationships/hyperlink" Target="https://jekyllrb.com/doc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63.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63.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1.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880144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electronics&#10;&#10;Description automatically generated">
            <a:extLst>
              <a:ext uri="{FF2B5EF4-FFF2-40B4-BE49-F238E27FC236}">
                <a16:creationId xmlns:a16="http://schemas.microsoft.com/office/drawing/2014/main" id="{00E1B788-3519-4658-9680-47981D511229}"/>
              </a:ext>
            </a:extLst>
          </p:cNvPr>
          <p:cNvPicPr>
            <a:picLocks noChangeAspect="1"/>
          </p:cNvPicPr>
          <p:nvPr/>
        </p:nvPicPr>
        <p:blipFill rotWithShape="1">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23586238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Graphical user interface&#10;&#10;Description automatically generated">
            <a:extLst>
              <a:ext uri="{FF2B5EF4-FFF2-40B4-BE49-F238E27FC236}">
                <a16:creationId xmlns:a16="http://schemas.microsoft.com/office/drawing/2014/main" id="{4A421F19-6653-4C3A-8535-449B23FB72F4}"/>
              </a:ext>
            </a:extLst>
          </p:cNvPr>
          <p:cNvPicPr>
            <a:picLocks noChangeAspect="1"/>
          </p:cNvPicPr>
          <p:nvPr/>
        </p:nvPicPr>
        <p:blipFill rotWithShape="1">
          <a:blip r:embed="rId2"/>
          <a:srcRect/>
          <a:stretch/>
        </p:blipFill>
        <p:spPr>
          <a:xfrm>
            <a:off x="20" y="10"/>
            <a:ext cx="12191980" cy="6857990"/>
          </a:xfrm>
          <a:prstGeom prst="rect">
            <a:avLst/>
          </a:prstGeom>
          <a:noFill/>
        </p:spPr>
      </p:pic>
    </p:spTree>
    <p:extLst>
      <p:ext uri="{BB962C8B-B14F-4D97-AF65-F5344CB8AC3E}">
        <p14:creationId xmlns:p14="http://schemas.microsoft.com/office/powerpoint/2010/main" val="34835390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ext&#10;&#10;Description automatically generated">
            <a:extLst>
              <a:ext uri="{FF2B5EF4-FFF2-40B4-BE49-F238E27FC236}">
                <a16:creationId xmlns:a16="http://schemas.microsoft.com/office/drawing/2014/main" id="{5E02023D-2235-4D98-BAAA-74E5EB56A23C}"/>
              </a:ext>
            </a:extLst>
          </p:cNvPr>
          <p:cNvPicPr>
            <a:picLocks noChangeAspect="1"/>
          </p:cNvPicPr>
          <p:nvPr/>
        </p:nvPicPr>
        <p:blipFill rotWithShape="1">
          <a:blip r:embed="rId2"/>
          <a:srcRect l="3676" r="7435"/>
          <a:stretch/>
        </p:blipFill>
        <p:spPr>
          <a:xfrm>
            <a:off x="20" y="10"/>
            <a:ext cx="12191980" cy="6857990"/>
          </a:xfrm>
          <a:prstGeom prst="rect">
            <a:avLst/>
          </a:prstGeom>
          <a:noFill/>
        </p:spPr>
      </p:pic>
    </p:spTree>
    <p:extLst>
      <p:ext uri="{BB962C8B-B14F-4D97-AF65-F5344CB8AC3E}">
        <p14:creationId xmlns:p14="http://schemas.microsoft.com/office/powerpoint/2010/main" val="29077685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0CFB73-E90A-427E-B063-C61462A665F5}"/>
              </a:ext>
            </a:extLst>
          </p:cNvPr>
          <p:cNvSpPr>
            <a:spLocks noGrp="1"/>
          </p:cNvSpPr>
          <p:nvPr>
            <p:ph type="title"/>
          </p:nvPr>
        </p:nvSpPr>
        <p:spPr>
          <a:xfrm>
            <a:off x="584200" y="2312051"/>
            <a:ext cx="4161981" cy="507831"/>
          </a:xfrm>
        </p:spPr>
        <p:txBody>
          <a:bodyPr/>
          <a:lstStyle/>
          <a:p>
            <a:r>
              <a:rPr lang="en-US" sz="3300" b="1">
                <a:ea typeface="+mj-lt"/>
                <a:cs typeface="+mj-lt"/>
              </a:rPr>
              <a:t>One Site Per Account</a:t>
            </a:r>
            <a:endParaRPr lang="en-US" sz="3300">
              <a:ea typeface="+mj-lt"/>
              <a:cs typeface="+mj-lt"/>
            </a:endParaRPr>
          </a:p>
        </p:txBody>
      </p:sp>
      <p:sp>
        <p:nvSpPr>
          <p:cNvPr id="14" name="Text Placeholder 2">
            <a:extLst>
              <a:ext uri="{FF2B5EF4-FFF2-40B4-BE49-F238E27FC236}">
                <a16:creationId xmlns:a16="http://schemas.microsoft.com/office/drawing/2014/main" id="{6E8A64CE-DB8F-4EAA-8E31-CB8D395ACBFB}"/>
              </a:ext>
            </a:extLst>
          </p:cNvPr>
          <p:cNvSpPr>
            <a:spLocks noGrp="1"/>
          </p:cNvSpPr>
          <p:nvPr>
            <p:ph type="body" sz="quarter" idx="10"/>
          </p:nvPr>
        </p:nvSpPr>
        <p:spPr>
          <a:xfrm>
            <a:off x="584200" y="3154541"/>
            <a:ext cx="4162425" cy="1450782"/>
          </a:xfrm>
        </p:spPr>
        <p:txBody>
          <a:bodyPr vert="horz" wrap="square" lIns="0" tIns="0" rIns="0" bIns="0" rtlCol="0" anchor="t">
            <a:spAutoFit/>
          </a:bodyPr>
          <a:lstStyle/>
          <a:p>
            <a:pPr>
              <a:lnSpc>
                <a:spcPct val="150000"/>
              </a:lnSpc>
            </a:pPr>
            <a:r>
              <a:rPr lang="en-US" b="1">
                <a:ea typeface="+mn-lt"/>
                <a:cs typeface="+mn-lt"/>
              </a:rPr>
              <a:t>Repo: </a:t>
            </a:r>
            <a:r>
              <a:rPr lang="en-US">
                <a:ea typeface="+mn-lt"/>
                <a:cs typeface="+mn-lt"/>
              </a:rPr>
              <a:t>username.github.io</a:t>
            </a:r>
          </a:p>
          <a:p>
            <a:pPr>
              <a:lnSpc>
                <a:spcPct val="150000"/>
              </a:lnSpc>
            </a:pPr>
            <a:r>
              <a:rPr lang="en-US" b="1">
                <a:ea typeface="+mn-lt"/>
                <a:cs typeface="+mn-lt"/>
              </a:rPr>
              <a:t>Branch: </a:t>
            </a:r>
            <a:r>
              <a:rPr lang="en-US">
                <a:ea typeface="+mn-lt"/>
                <a:cs typeface="+mn-lt"/>
              </a:rPr>
              <a:t>Master</a:t>
            </a:r>
          </a:p>
          <a:p>
            <a:pPr>
              <a:lnSpc>
                <a:spcPct val="150000"/>
              </a:lnSpc>
            </a:pPr>
            <a:r>
              <a:rPr lang="en-US" b="1">
                <a:ea typeface="+mn-lt"/>
                <a:cs typeface="+mn-lt"/>
              </a:rPr>
              <a:t>URL: </a:t>
            </a:r>
            <a:r>
              <a:rPr lang="en-US" u="sng">
                <a:ea typeface="+mn-lt"/>
                <a:cs typeface="+mn-lt"/>
                <a:hlinkClick r:id="rId2"/>
              </a:rPr>
              <a:t>https://username.github.io</a:t>
            </a:r>
            <a:endParaRPr lang="en-US">
              <a:ea typeface="+mn-lt"/>
              <a:cs typeface="+mn-lt"/>
            </a:endParaRPr>
          </a:p>
        </p:txBody>
      </p:sp>
      <p:pic>
        <p:nvPicPr>
          <p:cNvPr id="2" name="Picture 2" descr="Graphical user interface, text, application, chat or text message&#10;&#10;Description automatically generated">
            <a:extLst>
              <a:ext uri="{FF2B5EF4-FFF2-40B4-BE49-F238E27FC236}">
                <a16:creationId xmlns:a16="http://schemas.microsoft.com/office/drawing/2014/main" id="{3FBB4919-11FC-4EEA-8768-4DBFC217A46B}"/>
              </a:ext>
            </a:extLst>
          </p:cNvPr>
          <p:cNvPicPr>
            <a:picLocks noChangeAspect="1"/>
          </p:cNvPicPr>
          <p:nvPr/>
        </p:nvPicPr>
        <p:blipFill>
          <a:blip r:embed="rId3"/>
          <a:stretch>
            <a:fillRect/>
          </a:stretch>
        </p:blipFill>
        <p:spPr>
          <a:xfrm>
            <a:off x="5334000" y="1920240"/>
            <a:ext cx="6858000" cy="3017519"/>
          </a:xfrm>
          <a:prstGeom prst="rect">
            <a:avLst/>
          </a:prstGeom>
          <a:noFill/>
        </p:spPr>
      </p:pic>
    </p:spTree>
    <p:extLst>
      <p:ext uri="{BB962C8B-B14F-4D97-AF65-F5344CB8AC3E}">
        <p14:creationId xmlns:p14="http://schemas.microsoft.com/office/powerpoint/2010/main" val="29573851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1092200"/>
            <a:ext cx="11018520" cy="553998"/>
          </a:xfrm>
        </p:spPr>
        <p:txBody>
          <a:bodyPr/>
          <a:lstStyle/>
          <a:p>
            <a:r>
              <a:rPr lang="en-US" b="1">
                <a:ea typeface="+mj-lt"/>
                <a:cs typeface="+mj-lt"/>
              </a:rPr>
              <a:t>Markdown Syntax</a:t>
            </a:r>
            <a:endParaRPr lang="en-US" b="1"/>
          </a:p>
        </p:txBody>
      </p:sp>
      <p:sp>
        <p:nvSpPr>
          <p:cNvPr id="6" name="Text Placeholder 5"/>
          <p:cNvSpPr>
            <a:spLocks noGrp="1"/>
          </p:cNvSpPr>
          <p:nvPr>
            <p:ph type="body" sz="quarter" idx="4294967295"/>
          </p:nvPr>
        </p:nvSpPr>
        <p:spPr>
          <a:xfrm>
            <a:off x="584200" y="2060727"/>
            <a:ext cx="10352976" cy="3619452"/>
          </a:xfrm>
        </p:spPr>
        <p:txBody>
          <a:bodyPr vert="horz" wrap="square" lIns="0" tIns="0" rIns="0" bIns="0" rtlCol="0" anchor="t">
            <a:spAutoFit/>
          </a:bodyPr>
          <a:lstStyle/>
          <a:p>
            <a:pPr marL="0" indent="0">
              <a:buNone/>
            </a:pPr>
            <a:r>
              <a:rPr lang="en-US">
                <a:latin typeface="Segoe UI Semilight"/>
                <a:cs typeface="Segoe UI Semilight"/>
              </a:rPr>
              <a:t>Markdown is a way to style text on the web. You control the display of the document; forming words as bold or italic, adding images, and creating lists are just a few of the things we can do with Markdown. Mostly, Markdown is just regular text with a few non-alphabetic characters thrown in, like # or *.</a:t>
            </a:r>
          </a:p>
          <a:p>
            <a:pPr marL="0" indent="0">
              <a:buNone/>
            </a:pPr>
            <a:endParaRPr lang="en-US"/>
          </a:p>
          <a:p>
            <a:pPr marL="0" indent="0">
              <a:buNone/>
            </a:pPr>
            <a:r>
              <a:rPr lang="en-US">
                <a:latin typeface="Segoe UI Semilight"/>
                <a:cs typeface="Segoe UI Semilight"/>
              </a:rPr>
              <a:t>Cheat Sheet: </a:t>
            </a:r>
            <a:r>
              <a:rPr lang="en-US">
                <a:latin typeface="Segoe UI Semilight"/>
                <a:cs typeface="Segoe UI Semilight"/>
                <a:hlinkClick r:id="rId3"/>
              </a:rPr>
              <a:t>https://guides.github.com/pdfs/markdown-cheatsheet-online.pdf</a:t>
            </a:r>
            <a:endParaRPr lang="en-US">
              <a:latin typeface="Segoe UI Semilight"/>
              <a:cs typeface="Segoe UI Semilight"/>
            </a:endParaRPr>
          </a:p>
        </p:txBody>
      </p:sp>
    </p:spTree>
    <p:extLst>
      <p:ext uri="{BB962C8B-B14F-4D97-AF65-F5344CB8AC3E}">
        <p14:creationId xmlns:p14="http://schemas.microsoft.com/office/powerpoint/2010/main" val="136933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27996" y="2875002"/>
            <a:ext cx="4274039" cy="1107996"/>
          </a:xfrm>
        </p:spPr>
        <p:txBody>
          <a:bodyPr vert="horz" wrap="square" lIns="0" tIns="0" rIns="0" bIns="0" rtlCol="0" anchor="ctr" anchorCtr="0">
            <a:noAutofit/>
          </a:bodyPr>
          <a:lstStyle/>
          <a:p>
            <a:pPr algn="ctr"/>
            <a:r>
              <a:rPr lang="en-US" sz="4800" b="1" dirty="0">
                <a:cs typeface="Segoe UI Semilight"/>
              </a:rPr>
              <a:t>Manish Kr. Barnwal</a:t>
            </a:r>
          </a:p>
        </p:txBody>
      </p:sp>
      <p:pic>
        <p:nvPicPr>
          <p:cNvPr id="19" name="Picture 18" descr="Stopwatch">
            <a:extLst>
              <a:ext uri="{FF2B5EF4-FFF2-40B4-BE49-F238E27FC236}">
                <a16:creationId xmlns:a16="http://schemas.microsoft.com/office/drawing/2014/main" id="{DDB0CB90-A337-4471-BD99-103164EDFDA8}"/>
              </a:ext>
            </a:extLst>
          </p:cNvPr>
          <p:cNvPicPr>
            <a:picLocks noChangeAspect="1"/>
          </p:cNvPicPr>
          <p:nvPr/>
        </p:nvPicPr>
        <p:blipFill rotWithShape="1">
          <a:blip r:embed="rId3"/>
          <a:srcRect l="14787" r="26475" b="5"/>
          <a:stretch/>
        </p:blipFill>
        <p:spPr>
          <a:xfrm>
            <a:off x="5334000" y="10"/>
            <a:ext cx="6858000" cy="6857990"/>
          </a:xfrm>
          <a:prstGeom prst="rect">
            <a:avLst/>
          </a:prstGeom>
          <a:noFill/>
        </p:spPr>
      </p:pic>
      <p:pic>
        <p:nvPicPr>
          <p:cNvPr id="4" name="Picture 3">
            <a:extLst>
              <a:ext uri="{FF2B5EF4-FFF2-40B4-BE49-F238E27FC236}">
                <a16:creationId xmlns:a16="http://schemas.microsoft.com/office/drawing/2014/main" id="{9DDAD9AF-BB1B-4CB7-B326-CD645A5855E4}"/>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Lst>
          </a:blip>
          <a:srcRect/>
          <a:stretch/>
        </p:blipFill>
        <p:spPr>
          <a:xfrm>
            <a:off x="5334000" y="10"/>
            <a:ext cx="6858000" cy="6857990"/>
          </a:xfrm>
          <a:prstGeom prst="rect">
            <a:avLst/>
          </a:prstGeom>
          <a:noFill/>
        </p:spPr>
      </p:pic>
      <p:pic>
        <p:nvPicPr>
          <p:cNvPr id="5" name="Picture 4">
            <a:extLst>
              <a:ext uri="{FF2B5EF4-FFF2-40B4-BE49-F238E27FC236}">
                <a16:creationId xmlns:a16="http://schemas.microsoft.com/office/drawing/2014/main" id="{2A773BDE-2E45-4435-94D8-9093D2823933}"/>
              </a:ext>
            </a:extLst>
          </p:cNvPr>
          <p:cNvPicPr>
            <a:picLocks noChangeAspect="1"/>
          </p:cNvPicPr>
          <p:nvPr/>
        </p:nvPicPr>
        <p:blipFill>
          <a:blip r:embed="rId6"/>
          <a:srcRect/>
          <a:stretch/>
        </p:blipFill>
        <p:spPr>
          <a:xfrm>
            <a:off x="6187441" y="853440"/>
            <a:ext cx="5151118" cy="5151110"/>
          </a:xfrm>
          <a:prstGeom prst="rect">
            <a:avLst/>
          </a:prstGeom>
          <a:noFill/>
        </p:spPr>
      </p:pic>
    </p:spTree>
    <p:extLst>
      <p:ext uri="{BB962C8B-B14F-4D97-AF65-F5344CB8AC3E}">
        <p14:creationId xmlns:p14="http://schemas.microsoft.com/office/powerpoint/2010/main" val="173449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27996" y="2875002"/>
            <a:ext cx="4274039" cy="1107996"/>
          </a:xfrm>
        </p:spPr>
        <p:txBody>
          <a:bodyPr vert="horz" wrap="square" lIns="0" tIns="0" rIns="0" bIns="0" rtlCol="0" anchor="ctr" anchorCtr="0">
            <a:noAutofit/>
          </a:bodyPr>
          <a:lstStyle/>
          <a:p>
            <a:pPr algn="ctr"/>
            <a:r>
              <a:rPr lang="en-US" sz="4800" b="1" dirty="0">
                <a:cs typeface="Segoe UI Semilight"/>
              </a:rPr>
              <a:t>Sagnik Mitra</a:t>
            </a:r>
          </a:p>
        </p:txBody>
      </p:sp>
      <p:pic>
        <p:nvPicPr>
          <p:cNvPr id="19" name="Picture 18">
            <a:extLst>
              <a:ext uri="{FF2B5EF4-FFF2-40B4-BE49-F238E27FC236}">
                <a16:creationId xmlns:a16="http://schemas.microsoft.com/office/drawing/2014/main" id="{DDB0CB90-A337-4471-BD99-103164EDFDA8}"/>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Lst>
          </a:blip>
          <a:srcRect t="156" b="156"/>
          <a:stretch/>
        </p:blipFill>
        <p:spPr>
          <a:xfrm>
            <a:off x="5334000" y="10"/>
            <a:ext cx="6858000" cy="6857990"/>
          </a:xfrm>
          <a:prstGeom prst="rect">
            <a:avLst/>
          </a:prstGeom>
          <a:noFill/>
        </p:spPr>
      </p:pic>
      <p:pic>
        <p:nvPicPr>
          <p:cNvPr id="4" name="Picture 3">
            <a:extLst>
              <a:ext uri="{FF2B5EF4-FFF2-40B4-BE49-F238E27FC236}">
                <a16:creationId xmlns:a16="http://schemas.microsoft.com/office/drawing/2014/main" id="{955FA0EE-DF40-45F3-B964-1639F7088671}"/>
              </a:ext>
            </a:extLst>
          </p:cNvPr>
          <p:cNvPicPr>
            <a:picLocks noChangeAspect="1"/>
          </p:cNvPicPr>
          <p:nvPr/>
        </p:nvPicPr>
        <p:blipFill>
          <a:blip r:embed="rId5"/>
          <a:srcRect t="156" b="156"/>
          <a:stretch/>
        </p:blipFill>
        <p:spPr>
          <a:xfrm>
            <a:off x="6187441" y="853440"/>
            <a:ext cx="5151118" cy="5151110"/>
          </a:xfrm>
          <a:prstGeom prst="rect">
            <a:avLst/>
          </a:prstGeom>
          <a:noFill/>
        </p:spPr>
      </p:pic>
    </p:spTree>
    <p:extLst>
      <p:ext uri="{BB962C8B-B14F-4D97-AF65-F5344CB8AC3E}">
        <p14:creationId xmlns:p14="http://schemas.microsoft.com/office/powerpoint/2010/main" val="2620098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05E4C-8734-4B36-933F-F9DC5A3C925C}"/>
              </a:ext>
            </a:extLst>
          </p:cNvPr>
          <p:cNvSpPr>
            <a:spLocks noGrp="1"/>
          </p:cNvSpPr>
          <p:nvPr>
            <p:ph type="title"/>
          </p:nvPr>
        </p:nvSpPr>
        <p:spPr>
          <a:xfrm>
            <a:off x="588263" y="457200"/>
            <a:ext cx="11018520" cy="553998"/>
          </a:xfrm>
        </p:spPr>
        <p:txBody>
          <a:bodyPr wrap="square" anchor="t">
            <a:noAutofit/>
          </a:bodyPr>
          <a:lstStyle/>
          <a:p>
            <a:r>
              <a:rPr lang="en-US" sz="4500">
                <a:cs typeface="Segoe UI"/>
              </a:rPr>
              <a:t>Resources:</a:t>
            </a:r>
          </a:p>
        </p:txBody>
      </p:sp>
      <p:sp>
        <p:nvSpPr>
          <p:cNvPr id="3" name="Text Placeholder 2">
            <a:extLst>
              <a:ext uri="{FF2B5EF4-FFF2-40B4-BE49-F238E27FC236}">
                <a16:creationId xmlns:a16="http://schemas.microsoft.com/office/drawing/2014/main" id="{DB480744-F83D-48C7-A64E-30930502394F}"/>
              </a:ext>
            </a:extLst>
          </p:cNvPr>
          <p:cNvSpPr>
            <a:spLocks noGrp="1"/>
          </p:cNvSpPr>
          <p:nvPr>
            <p:ph type="body" sz="quarter" idx="10"/>
          </p:nvPr>
        </p:nvSpPr>
        <p:spPr>
          <a:xfrm>
            <a:off x="584200" y="1685288"/>
            <a:ext cx="9052383" cy="3294441"/>
          </a:xfrm>
        </p:spPr>
        <p:txBody>
          <a:bodyPr vert="horz" wrap="square" lIns="0" tIns="0" rIns="0" bIns="0" rtlCol="0" anchor="t">
            <a:normAutofit fontScale="55000" lnSpcReduction="20000"/>
          </a:bodyPr>
          <a:lstStyle/>
          <a:p>
            <a:pPr marL="342900" indent="-342900">
              <a:lnSpc>
                <a:spcPct val="160000"/>
              </a:lnSpc>
              <a:buFont typeface="Arial" panose="05000000000000000000" pitchFamily="2" charset="2"/>
              <a:buChar char="•"/>
            </a:pPr>
            <a:r>
              <a:rPr lang="en-US" sz="3000" dirty="0">
                <a:latin typeface="Segoe UI Semilight"/>
                <a:cs typeface="Segoe UI Semilight"/>
              </a:rPr>
              <a:t>Learn GitHub: </a:t>
            </a:r>
            <a:r>
              <a:rPr lang="en-US" sz="3000" dirty="0">
                <a:latin typeface="Segoe UI Semilight"/>
                <a:cs typeface="Segoe UI Semilight"/>
                <a:hlinkClick r:id="rId2"/>
              </a:rPr>
              <a:t>https://docs.microsoft.com/en-us/learn/github</a:t>
            </a:r>
            <a:endParaRPr lang="en-US" sz="3000" dirty="0">
              <a:latin typeface="Segoe UI Semilight"/>
              <a:cs typeface="Segoe UI Semilight"/>
            </a:endParaRPr>
          </a:p>
          <a:p>
            <a:pPr marL="342900" indent="-342900">
              <a:lnSpc>
                <a:spcPct val="160000"/>
              </a:lnSpc>
              <a:buFont typeface="Arial" panose="05000000000000000000" pitchFamily="2" charset="2"/>
              <a:buChar char="•"/>
            </a:pPr>
            <a:r>
              <a:rPr lang="en-US" sz="3000" dirty="0">
                <a:latin typeface="Segoe UI Semilight"/>
                <a:cs typeface="Segoe UI Semilight"/>
              </a:rPr>
              <a:t>Git Cheat Sheet: </a:t>
            </a:r>
            <a:r>
              <a:rPr lang="en-US" sz="3000" dirty="0">
                <a:latin typeface="Segoe UI Semilight"/>
                <a:cs typeface="Segoe UI Semilight"/>
                <a:hlinkClick r:id="rId3"/>
              </a:rPr>
              <a:t>https://education.github.com/git-cheat-sheet-education.pdf</a:t>
            </a:r>
            <a:endParaRPr lang="en-US" sz="3000" dirty="0">
              <a:latin typeface="Segoe UI Semilight"/>
              <a:cs typeface="Segoe UI Semilight"/>
            </a:endParaRPr>
          </a:p>
          <a:p>
            <a:pPr marL="342900" indent="-342900">
              <a:lnSpc>
                <a:spcPct val="160000"/>
              </a:lnSpc>
              <a:buFont typeface="Arial" panose="05000000000000000000" pitchFamily="2" charset="2"/>
              <a:buChar char="•"/>
            </a:pPr>
            <a:r>
              <a:rPr lang="en-US" sz="3000" dirty="0">
                <a:latin typeface="Segoe UI Semilight"/>
                <a:cs typeface="Segoe UI Semilight"/>
              </a:rPr>
              <a:t>Jekyll Docs: </a:t>
            </a:r>
            <a:r>
              <a:rPr lang="en-US" sz="3000" dirty="0">
                <a:latin typeface="Segoe UI Semilight"/>
                <a:cs typeface="Segoe UI Semilight"/>
                <a:hlinkClick r:id="rId4"/>
              </a:rPr>
              <a:t>https://jekyllrb.com/docs/</a:t>
            </a:r>
            <a:endParaRPr lang="en-US" sz="3000" dirty="0">
              <a:latin typeface="Segoe UI Semilight"/>
              <a:cs typeface="Segoe UI Semilight"/>
            </a:endParaRPr>
          </a:p>
          <a:p>
            <a:pPr marL="342900" indent="-342900">
              <a:lnSpc>
                <a:spcPct val="160000"/>
              </a:lnSpc>
              <a:buFont typeface="Arial" panose="05000000000000000000" pitchFamily="2" charset="2"/>
              <a:buChar char="•"/>
            </a:pPr>
            <a:r>
              <a:rPr lang="en-US" sz="3000" dirty="0">
                <a:latin typeface="Segoe UI Semilight"/>
                <a:cs typeface="Segoe UI Semilight"/>
              </a:rPr>
              <a:t>GitHub Pages: </a:t>
            </a:r>
            <a:r>
              <a:rPr lang="en-US" sz="3000" dirty="0">
                <a:latin typeface="Segoe UI Semilight"/>
                <a:cs typeface="Segoe UI Semilight"/>
                <a:hlinkClick r:id="rId5"/>
              </a:rPr>
              <a:t>https://pages.github.com/</a:t>
            </a:r>
            <a:endParaRPr lang="en-US" sz="3000" dirty="0">
              <a:latin typeface="Segoe UI Semilight"/>
              <a:cs typeface="Segoe UI Semilight"/>
            </a:endParaRPr>
          </a:p>
          <a:p>
            <a:pPr marL="342900" indent="-342900">
              <a:lnSpc>
                <a:spcPct val="160000"/>
              </a:lnSpc>
              <a:buFont typeface="Arial" panose="05000000000000000000" pitchFamily="2" charset="2"/>
              <a:buChar char="•"/>
            </a:pPr>
            <a:r>
              <a:rPr lang="en-US" sz="3000" dirty="0">
                <a:latin typeface="Segoe UI Semilight"/>
                <a:cs typeface="Segoe UI Semilight"/>
              </a:rPr>
              <a:t>GitHub Pages Theme: </a:t>
            </a:r>
            <a:r>
              <a:rPr lang="en-US" sz="3000" dirty="0">
                <a:latin typeface="Segoe UI Semilight"/>
                <a:cs typeface="Segoe UI Semilight"/>
                <a:hlinkClick r:id="rId6"/>
              </a:rPr>
              <a:t>https://pages.github.com/themes</a:t>
            </a:r>
            <a:endParaRPr lang="en-US" sz="3000" dirty="0">
              <a:latin typeface="Segoe UI Semilight"/>
              <a:cs typeface="Segoe UI Semilight"/>
            </a:endParaRPr>
          </a:p>
          <a:p>
            <a:pPr marL="342900" indent="-342900">
              <a:lnSpc>
                <a:spcPct val="160000"/>
              </a:lnSpc>
              <a:buFont typeface="Arial" panose="05000000000000000000" pitchFamily="2" charset="2"/>
              <a:buChar char="•"/>
            </a:pPr>
            <a:r>
              <a:rPr lang="en-US" sz="3000" dirty="0">
                <a:latin typeface="Segoe UI Semilight"/>
                <a:cs typeface="Segoe UI Semilight"/>
              </a:rPr>
              <a:t>Dependencies: </a:t>
            </a:r>
            <a:r>
              <a:rPr lang="en-US" sz="3000" dirty="0">
                <a:latin typeface="Segoe UI Semilight"/>
                <a:cs typeface="Segoe UI Semilight"/>
                <a:hlinkClick r:id="rId7"/>
              </a:rPr>
              <a:t>https://pages.github.com/versions</a:t>
            </a:r>
            <a:endParaRPr lang="en-US" sz="3000" dirty="0">
              <a:latin typeface="Segoe UI Semilight"/>
              <a:cs typeface="Segoe UI Semilight"/>
            </a:endParaRPr>
          </a:p>
          <a:p>
            <a:pPr marL="342900" indent="-342900">
              <a:lnSpc>
                <a:spcPct val="160000"/>
              </a:lnSpc>
              <a:buFont typeface="Arial" panose="05000000000000000000" pitchFamily="2" charset="2"/>
              <a:buChar char="•"/>
            </a:pPr>
            <a:r>
              <a:rPr lang="en-US" sz="3000" dirty="0">
                <a:latin typeface="Segoe UI Semilight"/>
                <a:cs typeface="Segoe UI Semilight"/>
              </a:rPr>
              <a:t>Presentation Deck: </a:t>
            </a:r>
            <a:r>
              <a:rPr lang="en-US" sz="3000" dirty="0">
                <a:latin typeface="Segoe UI Semilight"/>
                <a:cs typeface="Segoe UI Semilight"/>
                <a:hlinkClick r:id="rId8"/>
              </a:rPr>
              <a:t>http://bit.ly/mlsa-ghpages-ppt</a:t>
            </a:r>
          </a:p>
          <a:p>
            <a:pPr marL="342900" indent="-342900">
              <a:lnSpc>
                <a:spcPct val="160000"/>
              </a:lnSpc>
              <a:buFont typeface="Arial" panose="05000000000000000000" pitchFamily="2" charset="2"/>
              <a:buChar char="•"/>
            </a:pPr>
            <a:r>
              <a:rPr lang="en-US" sz="3000" dirty="0">
                <a:latin typeface="Segoe UI Semilight"/>
                <a:cs typeface="Segoe UI Semilight"/>
              </a:rPr>
              <a:t>Repository Link: </a:t>
            </a:r>
          </a:p>
        </p:txBody>
      </p:sp>
    </p:spTree>
    <p:extLst>
      <p:ext uri="{BB962C8B-B14F-4D97-AF65-F5344CB8AC3E}">
        <p14:creationId xmlns:p14="http://schemas.microsoft.com/office/powerpoint/2010/main" val="24087658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A71CD-3948-467E-8CD3-3CA98664D53E}"/>
              </a:ext>
            </a:extLst>
          </p:cNvPr>
          <p:cNvSpPr>
            <a:spLocks noGrp="1"/>
          </p:cNvSpPr>
          <p:nvPr>
            <p:ph type="title"/>
          </p:nvPr>
        </p:nvSpPr>
        <p:spPr>
          <a:xfrm>
            <a:off x="887046" y="1801058"/>
            <a:ext cx="9144000" cy="2160591"/>
          </a:xfrm>
        </p:spPr>
        <p:txBody>
          <a:bodyPr/>
          <a:lstStyle/>
          <a:p>
            <a:r>
              <a:rPr lang="en-US" dirty="0">
                <a:cs typeface="Segoe UI"/>
              </a:rPr>
              <a:t>Thank You. Any questions?</a:t>
            </a:r>
            <a:br>
              <a:rPr lang="en-US" dirty="0"/>
            </a:br>
            <a:br>
              <a:rPr lang="en-US" dirty="0">
                <a:cs typeface="Segoe UI"/>
              </a:rPr>
            </a:br>
            <a:r>
              <a:rPr lang="en-US" sz="2800" dirty="0">
                <a:cs typeface="Segoe UI"/>
              </a:rPr>
              <a:t>Contact : </a:t>
            </a:r>
            <a:br>
              <a:rPr lang="en-US" sz="2800" dirty="0">
                <a:cs typeface="Segoe UI"/>
              </a:rPr>
            </a:br>
            <a:r>
              <a:rPr lang="en-US" sz="2800" dirty="0">
                <a:ea typeface="+mj-lt"/>
                <a:cs typeface="+mj-lt"/>
              </a:rPr>
              <a:t>manish.barnwal@studentambassadors.com</a:t>
            </a:r>
            <a:br>
              <a:rPr lang="en-US" sz="2800" dirty="0">
                <a:cs typeface="Segoe UI"/>
              </a:rPr>
            </a:br>
            <a:r>
              <a:rPr lang="en-US" sz="2800" dirty="0">
                <a:cs typeface="Segoe UI"/>
              </a:rPr>
              <a:t>sagnik.mitra@studentambassadors.com</a:t>
            </a:r>
            <a:endParaRPr lang="en-US" dirty="0">
              <a:cs typeface="Segoe UI"/>
            </a:endParaRP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17747"/>
            <a:ext cx="6911405" cy="923330"/>
          </a:xfrm>
        </p:spPr>
        <p:txBody>
          <a:bodyPr/>
          <a:lstStyle/>
          <a:p>
            <a:r>
              <a:rPr lang="en-US" sz="3000">
                <a:ea typeface="+mj-lt"/>
                <a:cs typeface="+mj-lt"/>
              </a:rPr>
              <a:t>Creating your first Website with VS Code and hosting on GitHub Pages</a:t>
            </a:r>
            <a:endParaRPr lang="en-US" sz="3000"/>
          </a:p>
        </p:txBody>
      </p:sp>
      <p:sp>
        <p:nvSpPr>
          <p:cNvPr id="5" name="Text Placeholder 4"/>
          <p:cNvSpPr>
            <a:spLocks noGrp="1"/>
          </p:cNvSpPr>
          <p:nvPr>
            <p:ph type="body" sz="quarter" idx="12"/>
          </p:nvPr>
        </p:nvSpPr>
        <p:spPr/>
        <p:txBody>
          <a:bodyPr vert="horz" wrap="square" lIns="0" tIns="0" rIns="0" bIns="0" rtlCol="0" anchor="t">
            <a:spAutoFit/>
          </a:bodyPr>
          <a:lstStyle/>
          <a:p>
            <a:r>
              <a:rPr lang="en-US" dirty="0">
                <a:cs typeface="Segoe UI"/>
              </a:rPr>
              <a:t>Manish Kumar Barnwal &amp; Sagnik Mitra</a:t>
            </a:r>
            <a:endParaRPr lang="en-US" dirty="0"/>
          </a:p>
        </p:txBody>
      </p:sp>
    </p:spTree>
    <p:extLst>
      <p:ext uri="{BB962C8B-B14F-4D97-AF65-F5344CB8AC3E}">
        <p14:creationId xmlns:p14="http://schemas.microsoft.com/office/powerpoint/2010/main" val="218322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503402"/>
            <a:ext cx="6637867" cy="553998"/>
          </a:xfrm>
        </p:spPr>
        <p:txBody>
          <a:bodyPr/>
          <a:lstStyle/>
          <a:p>
            <a:r>
              <a:rPr lang="en-US"/>
              <a:t>Flow of the Event:</a:t>
            </a:r>
          </a:p>
        </p:txBody>
      </p:sp>
      <p:sp>
        <p:nvSpPr>
          <p:cNvPr id="5" name="Text Placeholder 4"/>
          <p:cNvSpPr>
            <a:spLocks noGrp="1"/>
          </p:cNvSpPr>
          <p:nvPr>
            <p:ph type="body" sz="quarter" idx="12"/>
          </p:nvPr>
        </p:nvSpPr>
        <p:spPr>
          <a:xfrm>
            <a:off x="584201" y="2344134"/>
            <a:ext cx="4144554" cy="3174331"/>
          </a:xfrm>
        </p:spPr>
        <p:txBody>
          <a:bodyPr vert="horz" wrap="square" lIns="0" tIns="0" rIns="0" bIns="0" rtlCol="0" anchor="t">
            <a:spAutoFit/>
          </a:bodyPr>
          <a:lstStyle/>
          <a:p>
            <a:pPr>
              <a:lnSpc>
                <a:spcPct val="150000"/>
              </a:lnSpc>
              <a:buFont typeface="Arial" panose="020B0604020202020204" pitchFamily="34" charset="0"/>
              <a:buChar char="•"/>
            </a:pPr>
            <a:r>
              <a:rPr lang="en-US" dirty="0">
                <a:ea typeface="+mn-lt"/>
                <a:cs typeface="+mn-lt"/>
              </a:rPr>
              <a:t> Navigating GitHub </a:t>
            </a:r>
            <a:endParaRPr lang="en-US" dirty="0">
              <a:ea typeface="+mn-lt"/>
            </a:endParaRPr>
          </a:p>
          <a:p>
            <a:pPr>
              <a:lnSpc>
                <a:spcPct val="150000"/>
              </a:lnSpc>
              <a:buFont typeface="Arial" panose="020B0604020202020204" pitchFamily="34" charset="0"/>
              <a:buChar char="•"/>
            </a:pPr>
            <a:r>
              <a:rPr lang="en-US" dirty="0">
                <a:ea typeface="+mn-lt"/>
                <a:cs typeface="+mn-lt"/>
              </a:rPr>
              <a:t> Creating a unique repository </a:t>
            </a:r>
            <a:endParaRPr lang="en-US" dirty="0"/>
          </a:p>
          <a:p>
            <a:pPr>
              <a:lnSpc>
                <a:spcPct val="150000"/>
              </a:lnSpc>
              <a:buFont typeface="Arial" panose="020B0604020202020204" pitchFamily="34" charset="0"/>
              <a:buChar char="•"/>
            </a:pPr>
            <a:r>
              <a:rPr lang="en-US" dirty="0">
                <a:ea typeface="+mn-lt"/>
                <a:cs typeface="+mn-lt"/>
              </a:rPr>
              <a:t> Writing in Markdown </a:t>
            </a:r>
            <a:endParaRPr lang="en-US" dirty="0">
              <a:ea typeface="+mn-lt"/>
            </a:endParaRPr>
          </a:p>
          <a:p>
            <a:pPr>
              <a:lnSpc>
                <a:spcPct val="150000"/>
              </a:lnSpc>
              <a:buFont typeface="Arial" panose="020B0604020202020204" pitchFamily="34" charset="0"/>
              <a:buChar char="•"/>
            </a:pPr>
            <a:r>
              <a:rPr lang="en-US" dirty="0">
                <a:ea typeface="+mn-lt"/>
                <a:cs typeface="+mn-lt"/>
              </a:rPr>
              <a:t> Creating your first Jekyll website </a:t>
            </a:r>
            <a:endParaRPr lang="en-US" dirty="0">
              <a:ea typeface="+mn-lt"/>
            </a:endParaRPr>
          </a:p>
          <a:p>
            <a:pPr>
              <a:lnSpc>
                <a:spcPct val="150000"/>
              </a:lnSpc>
              <a:buFont typeface="Arial" panose="020B0604020202020204" pitchFamily="34" charset="0"/>
              <a:buChar char="•"/>
            </a:pPr>
            <a:r>
              <a:rPr lang="en-US" dirty="0">
                <a:ea typeface="+mn-lt"/>
                <a:cs typeface="+mn-lt"/>
              </a:rPr>
              <a:t> Hosting with GitHub Pages </a:t>
            </a:r>
            <a:endParaRPr lang="en-US" dirty="0">
              <a:ea typeface="+mn-lt"/>
            </a:endParaRPr>
          </a:p>
          <a:p>
            <a:pPr>
              <a:lnSpc>
                <a:spcPct val="150000"/>
              </a:lnSpc>
              <a:buFont typeface="Arial" panose="020B0604020202020204" pitchFamily="34" charset="0"/>
              <a:buChar char="•"/>
            </a:pPr>
            <a:r>
              <a:rPr lang="en-US" dirty="0">
                <a:ea typeface="+mn-lt"/>
                <a:cs typeface="+mn-lt"/>
              </a:rPr>
              <a:t> Make your first PR (Activity) </a:t>
            </a:r>
            <a:endParaRPr lang="en-US" dirty="0">
              <a:ea typeface="+mn-lt"/>
            </a:endParaRPr>
          </a:p>
          <a:p>
            <a:pPr>
              <a:lnSpc>
                <a:spcPct val="150000"/>
              </a:lnSpc>
              <a:buFont typeface="Arial" panose="020B0604020202020204" pitchFamily="34" charset="0"/>
              <a:buChar char="•"/>
            </a:pPr>
            <a:r>
              <a:rPr lang="en-US" dirty="0">
                <a:ea typeface="+mn-lt"/>
                <a:cs typeface="+mn-lt"/>
              </a:rPr>
              <a:t> </a:t>
            </a:r>
            <a:r>
              <a:rPr lang="en-US" dirty="0" err="1">
                <a:ea typeface="+mn-lt"/>
                <a:cs typeface="+mn-lt"/>
              </a:rPr>
              <a:t>QnA</a:t>
            </a:r>
            <a:endParaRPr lang="en-US" dirty="0"/>
          </a:p>
        </p:txBody>
      </p:sp>
    </p:spTree>
    <p:extLst>
      <p:ext uri="{BB962C8B-B14F-4D97-AF65-F5344CB8AC3E}">
        <p14:creationId xmlns:p14="http://schemas.microsoft.com/office/powerpoint/2010/main" val="299289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66ACF4C-6F8C-46FC-8362-2E05C90EEAFA}"/>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4F373113-18F1-4443-9A8E-5EF06C1D2FEA}"/>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8F99D053-FB83-41F1-B2CB-C10918BC99BC}"/>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F4373C1-3934-47C3-8F36-E2FB2615CA87}"/>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5A5E18E8-5A3E-4F1D-8254-6193AA55C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150C247F-7990-4945-869D-5E2A900F477F}"/>
              </a:ext>
            </a:extLst>
          </p:cNvPr>
          <p:cNvGrpSpPr/>
          <p:nvPr/>
        </p:nvGrpSpPr>
        <p:grpSpPr>
          <a:xfrm>
            <a:off x="-8798784" y="0"/>
            <a:ext cx="11447503" cy="6858000"/>
            <a:chOff x="213096" y="0"/>
            <a:chExt cx="11447503" cy="6858000"/>
          </a:xfrm>
        </p:grpSpPr>
        <p:sp>
          <p:nvSpPr>
            <p:cNvPr id="56" name="Rectangle 55">
              <a:extLst>
                <a:ext uri="{FF2B5EF4-FFF2-40B4-BE49-F238E27FC236}">
                  <a16:creationId xmlns:a16="http://schemas.microsoft.com/office/drawing/2014/main" id="{6D2C93AC-EBE3-4E67-A867-76D5D6BEDB10}"/>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35DBD2B9-E73C-4AE9-91C9-698379867E98}"/>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CD6BDC4B-8313-4203-9F42-C28AC214EB64}"/>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59" name="Picture 58">
              <a:extLst>
                <a:ext uri="{FF2B5EF4-FFF2-40B4-BE49-F238E27FC236}">
                  <a16:creationId xmlns:a16="http://schemas.microsoft.com/office/drawing/2014/main" id="{44037FC5-8E34-4772-9A87-813F2AD5E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BC916508-F80D-434E-B066-812949E5DB94}"/>
              </a:ext>
            </a:extLst>
          </p:cNvPr>
          <p:cNvGrpSpPr/>
          <p:nvPr/>
        </p:nvGrpSpPr>
        <p:grpSpPr>
          <a:xfrm>
            <a:off x="-7847639" y="0"/>
            <a:ext cx="9961092" cy="6858000"/>
            <a:chOff x="491575" y="0"/>
            <a:chExt cx="9961092" cy="6858000"/>
          </a:xfrm>
        </p:grpSpPr>
        <p:sp>
          <p:nvSpPr>
            <p:cNvPr id="61" name="Rectangle 60">
              <a:extLst>
                <a:ext uri="{FF2B5EF4-FFF2-40B4-BE49-F238E27FC236}">
                  <a16:creationId xmlns:a16="http://schemas.microsoft.com/office/drawing/2014/main" id="{CE9E3B68-B936-49FB-94D8-7AC0076CF48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0D3F9516-66C4-44E6-9877-6C0374B5112C}"/>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32DF4D80-460D-4455-B80A-3BC0C6A12DA2}"/>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64" name="Picture 63">
              <a:extLst>
                <a:ext uri="{FF2B5EF4-FFF2-40B4-BE49-F238E27FC236}">
                  <a16:creationId xmlns:a16="http://schemas.microsoft.com/office/drawing/2014/main" id="{7AB39DAF-3109-4CEA-BD1D-C123179FF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92B7020D-701A-4EE7-BDA2-CD171993C203}"/>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3B77930A-0489-40A5-B3D7-053D64BD29C4}"/>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3ED749F6-F5EB-48BD-A697-16D473CCCFE8}"/>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8070AD46-78F1-4169-9AE3-EDECC43BD39B}"/>
                </a:ext>
              </a:extLst>
            </p:cNvPr>
            <p:cNvSpPr txBox="1"/>
            <p:nvPr/>
          </p:nvSpPr>
          <p:spPr>
            <a:xfrm rot="16200000">
              <a:off x="8746452" y="3189607"/>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highlight</a:t>
              </a:r>
            </a:p>
          </p:txBody>
        </p:sp>
        <p:pic>
          <p:nvPicPr>
            <p:cNvPr id="69" name="Picture 68">
              <a:extLst>
                <a:ext uri="{FF2B5EF4-FFF2-40B4-BE49-F238E27FC236}">
                  <a16:creationId xmlns:a16="http://schemas.microsoft.com/office/drawing/2014/main" id="{22B026A5-B1AC-46D4-AE84-DF77E5A294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371C6EE2-CCA6-4F94-870B-CB9D61CEBE1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20422D8F-B19E-425C-93A8-F750F60A06A7}"/>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3278AF09-2D0C-4E81-816C-BC1D04E40DC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C2E1C67-7A8F-4EB5-AB00-3C754858084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7795C74-0308-4781-BEE6-B62AE6D17152}"/>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75" name="Picture 74">
              <a:extLst>
                <a:ext uri="{FF2B5EF4-FFF2-40B4-BE49-F238E27FC236}">
                  <a16:creationId xmlns:a16="http://schemas.microsoft.com/office/drawing/2014/main" id="{45C46027-B464-4ADA-A3B8-14FF4471B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C1D48DDF-B760-4AB3-A520-29238CC2C408}"/>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FA696B4D-5BCF-47C3-8B8C-BE87154A63B4}"/>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AAA7B45-7DAF-4C4D-A930-ABA45AC955DD}"/>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701F5CFD-7EE1-475C-A36F-330184D5C6EC}"/>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 market</a:t>
              </a:r>
            </a:p>
          </p:txBody>
        </p:sp>
        <p:pic>
          <p:nvPicPr>
            <p:cNvPr id="80" name="Picture 79">
              <a:extLst>
                <a:ext uri="{FF2B5EF4-FFF2-40B4-BE49-F238E27FC236}">
                  <a16:creationId xmlns:a16="http://schemas.microsoft.com/office/drawing/2014/main" id="{B9F42291-FBD0-4239-8D69-22035DCB4A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pic>
        <p:nvPicPr>
          <p:cNvPr id="81" name="Picture 80">
            <a:extLst>
              <a:ext uri="{FF2B5EF4-FFF2-40B4-BE49-F238E27FC236}">
                <a16:creationId xmlns:a16="http://schemas.microsoft.com/office/drawing/2014/main" id="{9FF904C5-2C25-4A4D-AFDC-CFEB742306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13164" y="1065051"/>
            <a:ext cx="2248014" cy="2248014"/>
          </a:xfrm>
          <a:prstGeom prst="ellipse">
            <a:avLst/>
          </a:prstGeom>
        </p:spPr>
      </p:pic>
      <p:grpSp>
        <p:nvGrpSpPr>
          <p:cNvPr id="82" name="Group 81">
            <a:extLst>
              <a:ext uri="{FF2B5EF4-FFF2-40B4-BE49-F238E27FC236}">
                <a16:creationId xmlns:a16="http://schemas.microsoft.com/office/drawing/2014/main" id="{A14E1B91-C212-4889-8705-49BCDB383225}"/>
              </a:ext>
            </a:extLst>
          </p:cNvPr>
          <p:cNvGrpSpPr/>
          <p:nvPr/>
        </p:nvGrpSpPr>
        <p:grpSpPr>
          <a:xfrm>
            <a:off x="3641368" y="3428999"/>
            <a:ext cx="6791601" cy="2421758"/>
            <a:chOff x="2795389" y="3874286"/>
            <a:chExt cx="6791601" cy="2421758"/>
          </a:xfrm>
        </p:grpSpPr>
        <p:sp>
          <p:nvSpPr>
            <p:cNvPr id="83" name="TextBox 82">
              <a:extLst>
                <a:ext uri="{FF2B5EF4-FFF2-40B4-BE49-F238E27FC236}">
                  <a16:creationId xmlns:a16="http://schemas.microsoft.com/office/drawing/2014/main" id="{A94C4F95-2EDE-46B0-8B26-C72D6D3C8DB3}"/>
                </a:ext>
              </a:extLst>
            </p:cNvPr>
            <p:cNvSpPr txBox="1"/>
            <p:nvPr/>
          </p:nvSpPr>
          <p:spPr>
            <a:xfrm>
              <a:off x="4168474" y="3874286"/>
              <a:ext cx="4045435" cy="769441"/>
            </a:xfrm>
            <a:prstGeom prst="rect">
              <a:avLst/>
            </a:prstGeom>
            <a:noFill/>
          </p:spPr>
          <p:txBody>
            <a:bodyPr wrap="square" rtlCol="0">
              <a:spAutoFit/>
            </a:bodyPr>
            <a:lstStyle/>
            <a:p>
              <a:pPr algn="ctr"/>
              <a:r>
                <a:rPr lang="en-US" sz="4400" dirty="0">
                  <a:solidFill>
                    <a:schemeClr val="bg1"/>
                  </a:solidFill>
                  <a:latin typeface="Tw Cen MT" panose="020B0602020104020603" pitchFamily="34" charset="0"/>
                </a:rPr>
                <a:t>GitHub</a:t>
              </a:r>
            </a:p>
          </p:txBody>
        </p:sp>
        <p:sp>
          <p:nvSpPr>
            <p:cNvPr id="84" name="TextBox 83">
              <a:extLst>
                <a:ext uri="{FF2B5EF4-FFF2-40B4-BE49-F238E27FC236}">
                  <a16:creationId xmlns:a16="http://schemas.microsoft.com/office/drawing/2014/main" id="{7DC9F996-36A0-4A1D-8C4B-F6DAF0FDA7C8}"/>
                </a:ext>
              </a:extLst>
            </p:cNvPr>
            <p:cNvSpPr txBox="1"/>
            <p:nvPr/>
          </p:nvSpPr>
          <p:spPr>
            <a:xfrm>
              <a:off x="4868805" y="4498583"/>
              <a:ext cx="2644771" cy="461665"/>
            </a:xfrm>
            <a:prstGeom prst="rect">
              <a:avLst/>
            </a:prstGeom>
            <a:noFill/>
          </p:spPr>
          <p:txBody>
            <a:bodyPr wrap="square" rtlCol="0">
              <a:spAutoFit/>
            </a:bodyPr>
            <a:lstStyle/>
            <a:p>
              <a:pPr algn="ctr"/>
              <a:r>
                <a:rPr lang="en-US" sz="2400" dirty="0">
                  <a:solidFill>
                    <a:schemeClr val="bg1">
                      <a:lumMod val="65000"/>
                    </a:schemeClr>
                  </a:solidFill>
                  <a:latin typeface="Tw Cen MT" panose="020B0602020104020603" pitchFamily="34" charset="0"/>
                </a:rPr>
                <a:t>NAT FRIEDMAN</a:t>
              </a:r>
            </a:p>
          </p:txBody>
        </p:sp>
        <p:sp>
          <p:nvSpPr>
            <p:cNvPr id="85" name="TextBox 84">
              <a:extLst>
                <a:ext uri="{FF2B5EF4-FFF2-40B4-BE49-F238E27FC236}">
                  <a16:creationId xmlns:a16="http://schemas.microsoft.com/office/drawing/2014/main" id="{9EDE56FF-3E69-4484-9673-AC7FA14D3D89}"/>
                </a:ext>
              </a:extLst>
            </p:cNvPr>
            <p:cNvSpPr txBox="1"/>
            <p:nvPr/>
          </p:nvSpPr>
          <p:spPr>
            <a:xfrm>
              <a:off x="4868805" y="4936194"/>
              <a:ext cx="2644771" cy="369332"/>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CEO, GITHUB</a:t>
              </a:r>
            </a:p>
          </p:txBody>
        </p:sp>
        <p:sp>
          <p:nvSpPr>
            <p:cNvPr id="86" name="TextBox 85">
              <a:extLst>
                <a:ext uri="{FF2B5EF4-FFF2-40B4-BE49-F238E27FC236}">
                  <a16:creationId xmlns:a16="http://schemas.microsoft.com/office/drawing/2014/main" id="{944799B2-E7B9-4C01-A37D-BB60C6C75D12}"/>
                </a:ext>
              </a:extLst>
            </p:cNvPr>
            <p:cNvSpPr txBox="1"/>
            <p:nvPr/>
          </p:nvSpPr>
          <p:spPr>
            <a:xfrm>
              <a:off x="2795389" y="5280381"/>
              <a:ext cx="6791601" cy="1015663"/>
            </a:xfrm>
            <a:prstGeom prst="rect">
              <a:avLst/>
            </a:prstGeom>
            <a:noFill/>
          </p:spPr>
          <p:txBody>
            <a:bodyPr wrap="square" rtlCol="0">
              <a:spAutoFit/>
            </a:bodyPr>
            <a:lstStyle/>
            <a:p>
              <a:pPr algn="ctr"/>
              <a:r>
                <a:rPr lang="en-US" sz="2000" dirty="0">
                  <a:solidFill>
                    <a:schemeClr val="bg1"/>
                  </a:solidFill>
                  <a:latin typeface="Tw Cen MT" panose="020B0602020104020603" pitchFamily="34" charset="0"/>
                </a:rPr>
                <a:t>American multinational corporation that provides hosting for software development and version control using Git. Currently, a Subsidiary of Microsoft from 2018</a:t>
              </a:r>
            </a:p>
          </p:txBody>
        </p:sp>
      </p:grpSp>
    </p:spTree>
    <p:extLst>
      <p:ext uri="{BB962C8B-B14F-4D97-AF65-F5344CB8AC3E}">
        <p14:creationId xmlns:p14="http://schemas.microsoft.com/office/powerpoint/2010/main" val="200170612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anim calcmode="lin" valueType="num">
                                      <p:cBhvr>
                                        <p:cTn id="14" dur="500" fill="hold"/>
                                        <p:tgtEl>
                                          <p:spTgt spid="82"/>
                                        </p:tgtEl>
                                        <p:attrNameLst>
                                          <p:attrName>ppt_x</p:attrName>
                                        </p:attrNameLst>
                                      </p:cBhvr>
                                      <p:tavLst>
                                        <p:tav tm="0">
                                          <p:val>
                                            <p:strVal val="#ppt_x"/>
                                          </p:val>
                                        </p:tav>
                                        <p:tav tm="100000">
                                          <p:val>
                                            <p:strVal val="#ppt_x"/>
                                          </p:val>
                                        </p:tav>
                                      </p:tavLst>
                                    </p:anim>
                                    <p:anim calcmode="lin" valueType="num">
                                      <p:cBhvr>
                                        <p:cTn id="15" dur="500" fill="hold"/>
                                        <p:tgtEl>
                                          <p:spTgt spid="8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C3001EC-9F33-4C39-B780-199714C83EA2}"/>
              </a:ext>
            </a:extLst>
          </p:cNvPr>
          <p:cNvGrpSpPr/>
          <p:nvPr/>
        </p:nvGrpSpPr>
        <p:grpSpPr>
          <a:xfrm>
            <a:off x="-290920" y="0"/>
            <a:ext cx="12482920" cy="6858000"/>
            <a:chOff x="-290920" y="0"/>
            <a:chExt cx="12482920" cy="6858000"/>
          </a:xfrm>
        </p:grpSpPr>
        <p:sp>
          <p:nvSpPr>
            <p:cNvPr id="34" name="Rectangle 33">
              <a:extLst>
                <a:ext uri="{FF2B5EF4-FFF2-40B4-BE49-F238E27FC236}">
                  <a16:creationId xmlns:a16="http://schemas.microsoft.com/office/drawing/2014/main" id="{129B5C97-F627-4A85-B003-5396A9D964D5}"/>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A97C14D5-0388-44F5-AD76-F8BBAF179CD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2151F346-69C6-4F86-BC1F-C57BA2384CC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37" name="Picture 36">
              <a:extLst>
                <a:ext uri="{FF2B5EF4-FFF2-40B4-BE49-F238E27FC236}">
                  <a16:creationId xmlns:a16="http://schemas.microsoft.com/office/drawing/2014/main" id="{52B367FE-8530-4052-AD96-2D6FBE490F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38" name="Group 37">
            <a:extLst>
              <a:ext uri="{FF2B5EF4-FFF2-40B4-BE49-F238E27FC236}">
                <a16:creationId xmlns:a16="http://schemas.microsoft.com/office/drawing/2014/main" id="{63E93C38-ECA5-4094-81E9-196A3BD19EBD}"/>
              </a:ext>
            </a:extLst>
          </p:cNvPr>
          <p:cNvGrpSpPr/>
          <p:nvPr/>
        </p:nvGrpSpPr>
        <p:grpSpPr>
          <a:xfrm>
            <a:off x="226788" y="-2"/>
            <a:ext cx="11447503" cy="6858000"/>
            <a:chOff x="213096" y="0"/>
            <a:chExt cx="11447503" cy="6858000"/>
          </a:xfrm>
        </p:grpSpPr>
        <p:sp>
          <p:nvSpPr>
            <p:cNvPr id="39" name="Rectangle 38">
              <a:extLst>
                <a:ext uri="{FF2B5EF4-FFF2-40B4-BE49-F238E27FC236}">
                  <a16:creationId xmlns:a16="http://schemas.microsoft.com/office/drawing/2014/main" id="{5C85080E-7B66-43F0-AB4D-3A69B13C005A}"/>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Freeform: Shape 39">
              <a:extLst>
                <a:ext uri="{FF2B5EF4-FFF2-40B4-BE49-F238E27FC236}">
                  <a16:creationId xmlns:a16="http://schemas.microsoft.com/office/drawing/2014/main" id="{405DAC1A-9BF8-460E-8D8B-77BFB6B27FF9}"/>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90DCA374-CD21-448B-8791-8A04A9A9A552}"/>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42" name="Picture 41">
              <a:extLst>
                <a:ext uri="{FF2B5EF4-FFF2-40B4-BE49-F238E27FC236}">
                  <a16:creationId xmlns:a16="http://schemas.microsoft.com/office/drawing/2014/main" id="{83A620A7-5483-4447-9670-0F8D67F362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43" name="Group 42">
            <a:extLst>
              <a:ext uri="{FF2B5EF4-FFF2-40B4-BE49-F238E27FC236}">
                <a16:creationId xmlns:a16="http://schemas.microsoft.com/office/drawing/2014/main" id="{B02914A7-C65F-4EFB-8FF4-9BB283DC3935}"/>
              </a:ext>
            </a:extLst>
          </p:cNvPr>
          <p:cNvGrpSpPr/>
          <p:nvPr/>
        </p:nvGrpSpPr>
        <p:grpSpPr>
          <a:xfrm>
            <a:off x="-7847639" y="0"/>
            <a:ext cx="9961092" cy="6858000"/>
            <a:chOff x="491575" y="0"/>
            <a:chExt cx="9961092" cy="6858000"/>
          </a:xfrm>
        </p:grpSpPr>
        <p:sp>
          <p:nvSpPr>
            <p:cNvPr id="44" name="Rectangle 43">
              <a:extLst>
                <a:ext uri="{FF2B5EF4-FFF2-40B4-BE49-F238E27FC236}">
                  <a16:creationId xmlns:a16="http://schemas.microsoft.com/office/drawing/2014/main" id="{99DA66B2-8A11-4397-B997-59A37787FEF8}"/>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71A8923D-952E-459F-92C0-CCE4C5E45F88}"/>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DD73F442-B2F9-477E-B4DE-956CBA09D9C3}"/>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47" name="Picture 46">
              <a:extLst>
                <a:ext uri="{FF2B5EF4-FFF2-40B4-BE49-F238E27FC236}">
                  <a16:creationId xmlns:a16="http://schemas.microsoft.com/office/drawing/2014/main" id="{7654DCD4-7920-4D83-8D7F-6D3A71A16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48" name="Group 47">
            <a:extLst>
              <a:ext uri="{FF2B5EF4-FFF2-40B4-BE49-F238E27FC236}">
                <a16:creationId xmlns:a16="http://schemas.microsoft.com/office/drawing/2014/main" id="{7A67CF96-B24C-4BAD-8466-B32ECC2753A1}"/>
              </a:ext>
            </a:extLst>
          </p:cNvPr>
          <p:cNvGrpSpPr/>
          <p:nvPr/>
        </p:nvGrpSpPr>
        <p:grpSpPr>
          <a:xfrm>
            <a:off x="-7985197" y="0"/>
            <a:ext cx="9574094" cy="6858000"/>
            <a:chOff x="491575" y="0"/>
            <a:chExt cx="9574094" cy="6858000"/>
          </a:xfrm>
        </p:grpSpPr>
        <p:sp>
          <p:nvSpPr>
            <p:cNvPr id="49" name="Rectangle 48">
              <a:extLst>
                <a:ext uri="{FF2B5EF4-FFF2-40B4-BE49-F238E27FC236}">
                  <a16:creationId xmlns:a16="http://schemas.microsoft.com/office/drawing/2014/main" id="{8B7B7434-49BE-47D6-BAE6-9B9134F0EC8C}"/>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080296C0-D397-432D-B5A1-CA7DA186EB1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73DE47E8-526D-4A96-A671-69E14D20D1EB}"/>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highlight</a:t>
              </a:r>
            </a:p>
          </p:txBody>
        </p:sp>
        <p:pic>
          <p:nvPicPr>
            <p:cNvPr id="83" name="Picture 82">
              <a:extLst>
                <a:ext uri="{FF2B5EF4-FFF2-40B4-BE49-F238E27FC236}">
                  <a16:creationId xmlns:a16="http://schemas.microsoft.com/office/drawing/2014/main" id="{7FD4AAEC-83E5-4832-BEA2-517A195B2A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84" name="Rectangle 83">
            <a:extLst>
              <a:ext uri="{FF2B5EF4-FFF2-40B4-BE49-F238E27FC236}">
                <a16:creationId xmlns:a16="http://schemas.microsoft.com/office/drawing/2014/main" id="{3C6BBB46-3AAE-49B1-8F56-3535CC357FEB}"/>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FA452EB0-3109-45BB-9389-19F84818FE30}"/>
              </a:ext>
            </a:extLst>
          </p:cNvPr>
          <p:cNvGrpSpPr/>
          <p:nvPr/>
        </p:nvGrpSpPr>
        <p:grpSpPr>
          <a:xfrm>
            <a:off x="-7638543" y="-1"/>
            <a:ext cx="8692332" cy="6858000"/>
            <a:chOff x="718505" y="-1"/>
            <a:chExt cx="8692332" cy="6858000"/>
          </a:xfrm>
        </p:grpSpPr>
        <p:sp>
          <p:nvSpPr>
            <p:cNvPr id="86" name="Rectangle 85">
              <a:extLst>
                <a:ext uri="{FF2B5EF4-FFF2-40B4-BE49-F238E27FC236}">
                  <a16:creationId xmlns:a16="http://schemas.microsoft.com/office/drawing/2014/main" id="{DF941D0C-24DA-4E77-BE08-34D6F94BD6FB}"/>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09747D82-077A-45F5-8822-6A7F978E7845}"/>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D0B26FA9-EA76-44C1-BA33-E4EBB060AC7E}"/>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89" name="Picture 88">
              <a:extLst>
                <a:ext uri="{FF2B5EF4-FFF2-40B4-BE49-F238E27FC236}">
                  <a16:creationId xmlns:a16="http://schemas.microsoft.com/office/drawing/2014/main" id="{EF138C1A-5B68-42BE-B6B8-0EE1F4738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90" name="Group 89">
            <a:extLst>
              <a:ext uri="{FF2B5EF4-FFF2-40B4-BE49-F238E27FC236}">
                <a16:creationId xmlns:a16="http://schemas.microsoft.com/office/drawing/2014/main" id="{2C48F6F2-7791-4D91-ADEC-77FE8FA739E3}"/>
              </a:ext>
            </a:extLst>
          </p:cNvPr>
          <p:cNvGrpSpPr/>
          <p:nvPr/>
        </p:nvGrpSpPr>
        <p:grpSpPr>
          <a:xfrm>
            <a:off x="-9395082" y="-1"/>
            <a:ext cx="9927504" cy="6858000"/>
            <a:chOff x="-9337032" y="-1"/>
            <a:chExt cx="9927504" cy="6858000"/>
          </a:xfrm>
        </p:grpSpPr>
        <p:sp>
          <p:nvSpPr>
            <p:cNvPr id="91" name="Rectangle 90">
              <a:extLst>
                <a:ext uri="{FF2B5EF4-FFF2-40B4-BE49-F238E27FC236}">
                  <a16:creationId xmlns:a16="http://schemas.microsoft.com/office/drawing/2014/main" id="{F8ED37E9-9873-442F-9B7C-7F4BC1A8F51E}"/>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Shape 91">
              <a:extLst>
                <a:ext uri="{FF2B5EF4-FFF2-40B4-BE49-F238E27FC236}">
                  <a16:creationId xmlns:a16="http://schemas.microsoft.com/office/drawing/2014/main" id="{F2E020DE-B46A-4F47-97AB-BB6C9038FA2E}"/>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7CF05B7C-3B2D-4CAB-9132-7B756B44206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market</a:t>
              </a:r>
            </a:p>
          </p:txBody>
        </p:sp>
        <p:pic>
          <p:nvPicPr>
            <p:cNvPr id="94" name="Picture 93">
              <a:extLst>
                <a:ext uri="{FF2B5EF4-FFF2-40B4-BE49-F238E27FC236}">
                  <a16:creationId xmlns:a16="http://schemas.microsoft.com/office/drawing/2014/main" id="{A04E2F48-2025-4003-B590-1DD9577106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96" name="Group 95">
            <a:extLst>
              <a:ext uri="{FF2B5EF4-FFF2-40B4-BE49-F238E27FC236}">
                <a16:creationId xmlns:a16="http://schemas.microsoft.com/office/drawing/2014/main" id="{183EA2CA-A17F-4A6A-AC3E-6F8757F77880}"/>
              </a:ext>
            </a:extLst>
          </p:cNvPr>
          <p:cNvGrpSpPr/>
          <p:nvPr/>
        </p:nvGrpSpPr>
        <p:grpSpPr>
          <a:xfrm>
            <a:off x="7976170" y="1491437"/>
            <a:ext cx="1805441" cy="1894017"/>
            <a:chOff x="6381342" y="2182683"/>
            <a:chExt cx="1805441" cy="1894017"/>
          </a:xfrm>
        </p:grpSpPr>
        <p:sp>
          <p:nvSpPr>
            <p:cNvPr id="97" name="Rectangle: Top Corners Rounded 96">
              <a:extLst>
                <a:ext uri="{FF2B5EF4-FFF2-40B4-BE49-F238E27FC236}">
                  <a16:creationId xmlns:a16="http://schemas.microsoft.com/office/drawing/2014/main" id="{225A95EB-3596-4C52-91EE-39023E85BE2D}"/>
                </a:ext>
              </a:extLst>
            </p:cNvPr>
            <p:cNvSpPr/>
            <p:nvPr/>
          </p:nvSpPr>
          <p:spPr>
            <a:xfrm>
              <a:off x="6488272" y="2209800"/>
              <a:ext cx="1591582" cy="1866900"/>
            </a:xfrm>
            <a:prstGeom prst="round2SameRect">
              <a:avLst>
                <a:gd name="adj1" fmla="val 12063"/>
                <a:gd name="adj2" fmla="val 0"/>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D9A6427C-7201-480C-B8BA-C01C9BCA7B52}"/>
                </a:ext>
              </a:extLst>
            </p:cNvPr>
            <p:cNvSpPr txBox="1"/>
            <p:nvPr/>
          </p:nvSpPr>
          <p:spPr>
            <a:xfrm>
              <a:off x="6381342"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2012</a:t>
              </a:r>
            </a:p>
          </p:txBody>
        </p:sp>
        <p:sp>
          <p:nvSpPr>
            <p:cNvPr id="99" name="TextBox 98">
              <a:extLst>
                <a:ext uri="{FF2B5EF4-FFF2-40B4-BE49-F238E27FC236}">
                  <a16:creationId xmlns:a16="http://schemas.microsoft.com/office/drawing/2014/main" id="{74F68486-5533-4B47-B6BA-92533CBB4036}"/>
                </a:ext>
              </a:extLst>
            </p:cNvPr>
            <p:cNvSpPr txBox="1"/>
            <p:nvPr/>
          </p:nvSpPr>
          <p:spPr>
            <a:xfrm>
              <a:off x="6836846"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3</a:t>
              </a:r>
            </a:p>
          </p:txBody>
        </p:sp>
      </p:grpSp>
      <p:grpSp>
        <p:nvGrpSpPr>
          <p:cNvPr id="100" name="Group 99">
            <a:extLst>
              <a:ext uri="{FF2B5EF4-FFF2-40B4-BE49-F238E27FC236}">
                <a16:creationId xmlns:a16="http://schemas.microsoft.com/office/drawing/2014/main" id="{12310FCA-56F2-4778-94B7-C1B5FD53AE20}"/>
              </a:ext>
            </a:extLst>
          </p:cNvPr>
          <p:cNvGrpSpPr/>
          <p:nvPr/>
        </p:nvGrpSpPr>
        <p:grpSpPr>
          <a:xfrm>
            <a:off x="5479293" y="1491437"/>
            <a:ext cx="1805441" cy="1894017"/>
            <a:chOff x="3884465" y="2182683"/>
            <a:chExt cx="1805441" cy="1894017"/>
          </a:xfrm>
        </p:grpSpPr>
        <p:sp>
          <p:nvSpPr>
            <p:cNvPr id="101" name="Rectangle: Top Corners Rounded 100">
              <a:extLst>
                <a:ext uri="{FF2B5EF4-FFF2-40B4-BE49-F238E27FC236}">
                  <a16:creationId xmlns:a16="http://schemas.microsoft.com/office/drawing/2014/main" id="{E792FABC-AA8F-4748-B8FA-DBB9112863AC}"/>
                </a:ext>
              </a:extLst>
            </p:cNvPr>
            <p:cNvSpPr/>
            <p:nvPr/>
          </p:nvSpPr>
          <p:spPr>
            <a:xfrm>
              <a:off x="3991395" y="2209800"/>
              <a:ext cx="1591582" cy="1866900"/>
            </a:xfrm>
            <a:prstGeom prst="round2SameRect">
              <a:avLst>
                <a:gd name="adj1" fmla="val 12063"/>
                <a:gd name="adj2" fmla="val 0"/>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a:extLst>
                <a:ext uri="{FF2B5EF4-FFF2-40B4-BE49-F238E27FC236}">
                  <a16:creationId xmlns:a16="http://schemas.microsoft.com/office/drawing/2014/main" id="{83919267-9DA5-4811-B4F4-94D72398E7FD}"/>
                </a:ext>
              </a:extLst>
            </p:cNvPr>
            <p:cNvSpPr txBox="1"/>
            <p:nvPr/>
          </p:nvSpPr>
          <p:spPr>
            <a:xfrm>
              <a:off x="3884465"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2009</a:t>
              </a:r>
            </a:p>
          </p:txBody>
        </p:sp>
        <p:sp>
          <p:nvSpPr>
            <p:cNvPr id="103" name="TextBox 102">
              <a:extLst>
                <a:ext uri="{FF2B5EF4-FFF2-40B4-BE49-F238E27FC236}">
                  <a16:creationId xmlns:a16="http://schemas.microsoft.com/office/drawing/2014/main" id="{FECB41C1-3E79-45AA-B100-38C9E092C776}"/>
                </a:ext>
              </a:extLst>
            </p:cNvPr>
            <p:cNvSpPr txBox="1"/>
            <p:nvPr/>
          </p:nvSpPr>
          <p:spPr>
            <a:xfrm>
              <a:off x="4339969"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2</a:t>
              </a:r>
            </a:p>
          </p:txBody>
        </p:sp>
      </p:grpSp>
      <p:grpSp>
        <p:nvGrpSpPr>
          <p:cNvPr id="104" name="Group 103">
            <a:extLst>
              <a:ext uri="{FF2B5EF4-FFF2-40B4-BE49-F238E27FC236}">
                <a16:creationId xmlns:a16="http://schemas.microsoft.com/office/drawing/2014/main" id="{A87830BE-EEF7-4034-8ABE-3212DB467DB4}"/>
              </a:ext>
            </a:extLst>
          </p:cNvPr>
          <p:cNvGrpSpPr/>
          <p:nvPr/>
        </p:nvGrpSpPr>
        <p:grpSpPr>
          <a:xfrm>
            <a:off x="2982416" y="1491437"/>
            <a:ext cx="1805441" cy="1894017"/>
            <a:chOff x="1387588" y="2182683"/>
            <a:chExt cx="1805441" cy="1894017"/>
          </a:xfrm>
        </p:grpSpPr>
        <p:sp>
          <p:nvSpPr>
            <p:cNvPr id="105" name="Rectangle: Top Corners Rounded 104">
              <a:extLst>
                <a:ext uri="{FF2B5EF4-FFF2-40B4-BE49-F238E27FC236}">
                  <a16:creationId xmlns:a16="http://schemas.microsoft.com/office/drawing/2014/main" id="{F1B87F23-BD02-4DB3-947D-2F61C5B87FEF}"/>
                </a:ext>
              </a:extLst>
            </p:cNvPr>
            <p:cNvSpPr/>
            <p:nvPr/>
          </p:nvSpPr>
          <p:spPr>
            <a:xfrm>
              <a:off x="1494518" y="2209800"/>
              <a:ext cx="1591582" cy="1866900"/>
            </a:xfrm>
            <a:prstGeom prst="round2SameRect">
              <a:avLst>
                <a:gd name="adj1" fmla="val 12063"/>
                <a:gd name="adj2" fmla="val 0"/>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5D8301A0-49D9-41A5-A227-2E35458E6401}"/>
                </a:ext>
              </a:extLst>
            </p:cNvPr>
            <p:cNvSpPr txBox="1"/>
            <p:nvPr/>
          </p:nvSpPr>
          <p:spPr>
            <a:xfrm>
              <a:off x="1387588" y="2182683"/>
              <a:ext cx="1805441" cy="646331"/>
            </a:xfrm>
            <a:prstGeom prst="rect">
              <a:avLst/>
            </a:prstGeom>
            <a:noFill/>
          </p:spPr>
          <p:txBody>
            <a:bodyPr wrap="square" rtlCol="0">
              <a:spAutoFit/>
            </a:bodyPr>
            <a:lstStyle/>
            <a:p>
              <a:pPr algn="ctr"/>
              <a:r>
                <a:rPr lang="en-US" sz="3600" b="1" dirty="0">
                  <a:solidFill>
                    <a:srgbClr val="E6E7E9"/>
                  </a:solidFill>
                  <a:latin typeface="Tw Cen MT" panose="020B0602020104020603" pitchFamily="34" charset="0"/>
                </a:rPr>
                <a:t>2008</a:t>
              </a:r>
            </a:p>
          </p:txBody>
        </p:sp>
        <p:sp>
          <p:nvSpPr>
            <p:cNvPr id="107" name="TextBox 106">
              <a:extLst>
                <a:ext uri="{FF2B5EF4-FFF2-40B4-BE49-F238E27FC236}">
                  <a16:creationId xmlns:a16="http://schemas.microsoft.com/office/drawing/2014/main" id="{236675CF-5B12-4D6B-8C03-F29656450255}"/>
                </a:ext>
              </a:extLst>
            </p:cNvPr>
            <p:cNvSpPr txBox="1"/>
            <p:nvPr/>
          </p:nvSpPr>
          <p:spPr>
            <a:xfrm>
              <a:off x="1843092" y="2563851"/>
              <a:ext cx="894432" cy="1015663"/>
            </a:xfrm>
            <a:prstGeom prst="rect">
              <a:avLst/>
            </a:prstGeom>
            <a:noFill/>
          </p:spPr>
          <p:txBody>
            <a:bodyPr wrap="square" rtlCol="0">
              <a:spAutoFit/>
            </a:bodyPr>
            <a:lstStyle/>
            <a:p>
              <a:pPr algn="ctr"/>
              <a:r>
                <a:rPr lang="en-US" sz="6000" b="1" dirty="0">
                  <a:solidFill>
                    <a:srgbClr val="E6E7E9"/>
                  </a:solidFill>
                  <a:latin typeface="Tw Cen MT" panose="020B0602020104020603" pitchFamily="34" charset="0"/>
                </a:rPr>
                <a:t>1</a:t>
              </a:r>
            </a:p>
          </p:txBody>
        </p:sp>
      </p:grpSp>
      <p:sp>
        <p:nvSpPr>
          <p:cNvPr id="108" name="Freeform: Shape 107">
            <a:extLst>
              <a:ext uri="{FF2B5EF4-FFF2-40B4-BE49-F238E27FC236}">
                <a16:creationId xmlns:a16="http://schemas.microsoft.com/office/drawing/2014/main" id="{48958204-CE05-4E79-AC55-C76FBB79E37F}"/>
              </a:ext>
            </a:extLst>
          </p:cNvPr>
          <p:cNvSpPr/>
          <p:nvPr/>
        </p:nvSpPr>
        <p:spPr>
          <a:xfrm flipV="1">
            <a:off x="3089346"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Freeform: Shape 108">
            <a:extLst>
              <a:ext uri="{FF2B5EF4-FFF2-40B4-BE49-F238E27FC236}">
                <a16:creationId xmlns:a16="http://schemas.microsoft.com/office/drawing/2014/main" id="{406A5A75-24F0-496A-82D6-E2B37B100BBD}"/>
              </a:ext>
            </a:extLst>
          </p:cNvPr>
          <p:cNvSpPr/>
          <p:nvPr/>
        </p:nvSpPr>
        <p:spPr>
          <a:xfrm flipV="1">
            <a:off x="5586223"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B8C3E14B-EBB2-49A7-9A4E-9C6AFAF9A364}"/>
              </a:ext>
            </a:extLst>
          </p:cNvPr>
          <p:cNvSpPr/>
          <p:nvPr/>
        </p:nvSpPr>
        <p:spPr>
          <a:xfrm flipV="1">
            <a:off x="8083100" y="2452004"/>
            <a:ext cx="1591582" cy="3031986"/>
          </a:xfrm>
          <a:custGeom>
            <a:avLst/>
            <a:gdLst>
              <a:gd name="connsiteX0" fmla="*/ 0 w 1591582"/>
              <a:gd name="connsiteY0" fmla="*/ 3031986 h 3031986"/>
              <a:gd name="connsiteX1" fmla="*/ 357641 w 1591582"/>
              <a:gd name="connsiteY1" fmla="*/ 3031986 h 3031986"/>
              <a:gd name="connsiteX2" fmla="*/ 795791 w 1591582"/>
              <a:gd name="connsiteY2" fmla="*/ 2593836 h 3031986"/>
              <a:gd name="connsiteX3" fmla="*/ 1233941 w 1591582"/>
              <a:gd name="connsiteY3" fmla="*/ 3031986 h 3031986"/>
              <a:gd name="connsiteX4" fmla="*/ 1591582 w 1591582"/>
              <a:gd name="connsiteY4" fmla="*/ 3031986 h 3031986"/>
              <a:gd name="connsiteX5" fmla="*/ 1591582 w 1591582"/>
              <a:gd name="connsiteY5" fmla="*/ 314242 h 3031986"/>
              <a:gd name="connsiteX6" fmla="*/ 1277340 w 1591582"/>
              <a:gd name="connsiteY6" fmla="*/ 0 h 3031986"/>
              <a:gd name="connsiteX7" fmla="*/ 314242 w 1591582"/>
              <a:gd name="connsiteY7" fmla="*/ 0 h 3031986"/>
              <a:gd name="connsiteX8" fmla="*/ 0 w 1591582"/>
              <a:gd name="connsiteY8" fmla="*/ 314242 h 3031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582" h="3031986">
                <a:moveTo>
                  <a:pt x="0" y="3031986"/>
                </a:moveTo>
                <a:lnTo>
                  <a:pt x="357641" y="3031986"/>
                </a:lnTo>
                <a:cubicBezTo>
                  <a:pt x="357641" y="2790002"/>
                  <a:pt x="553807" y="2593836"/>
                  <a:pt x="795791" y="2593836"/>
                </a:cubicBezTo>
                <a:cubicBezTo>
                  <a:pt x="1037775" y="2593836"/>
                  <a:pt x="1233941" y="2790002"/>
                  <a:pt x="1233941" y="3031986"/>
                </a:cubicBezTo>
                <a:lnTo>
                  <a:pt x="1591582" y="3031986"/>
                </a:lnTo>
                <a:lnTo>
                  <a:pt x="1591582" y="314242"/>
                </a:lnTo>
                <a:cubicBezTo>
                  <a:pt x="1591582" y="140691"/>
                  <a:pt x="1450891" y="0"/>
                  <a:pt x="1277340" y="0"/>
                </a:cubicBezTo>
                <a:lnTo>
                  <a:pt x="314242" y="0"/>
                </a:lnTo>
                <a:cubicBezTo>
                  <a:pt x="140691" y="0"/>
                  <a:pt x="0" y="140691"/>
                  <a:pt x="0" y="314242"/>
                </a:cubicBezTo>
                <a:close/>
              </a:path>
            </a:pathLst>
          </a:custGeom>
          <a:solidFill>
            <a:schemeClr val="bg1">
              <a:lumMod val="95000"/>
            </a:schemeClr>
          </a:solidFill>
          <a:ln>
            <a:noFill/>
          </a:ln>
          <a:effectLst>
            <a:outerShdw blurRad="127000" sx="107000" sy="107000" algn="ctr"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8D94F991-2744-4D5C-BE57-A0C261539D2C}"/>
              </a:ext>
            </a:extLst>
          </p:cNvPr>
          <p:cNvGrpSpPr/>
          <p:nvPr/>
        </p:nvGrpSpPr>
        <p:grpSpPr>
          <a:xfrm>
            <a:off x="3096929" y="2907657"/>
            <a:ext cx="1604834" cy="1465685"/>
            <a:chOff x="1502101" y="3598903"/>
            <a:chExt cx="1604834" cy="1465685"/>
          </a:xfrm>
        </p:grpSpPr>
        <p:sp>
          <p:nvSpPr>
            <p:cNvPr id="115" name="TextBox 114">
              <a:extLst>
                <a:ext uri="{FF2B5EF4-FFF2-40B4-BE49-F238E27FC236}">
                  <a16:creationId xmlns:a16="http://schemas.microsoft.com/office/drawing/2014/main" id="{8721CE74-40AC-4223-B129-B3A270C7429B}"/>
                </a:ext>
              </a:extLst>
            </p:cNvPr>
            <p:cNvSpPr txBox="1"/>
            <p:nvPr/>
          </p:nvSpPr>
          <p:spPr>
            <a:xfrm>
              <a:off x="1515353" y="3598903"/>
              <a:ext cx="1591582" cy="369332"/>
            </a:xfrm>
            <a:prstGeom prst="rect">
              <a:avLst/>
            </a:prstGeom>
            <a:noFill/>
          </p:spPr>
          <p:txBody>
            <a:bodyPr wrap="square" rtlCol="0">
              <a:spAutoFit/>
            </a:bodyPr>
            <a:lstStyle/>
            <a:p>
              <a:pPr algn="ctr"/>
              <a:r>
                <a:rPr lang="en-US" b="1" dirty="0">
                  <a:solidFill>
                    <a:srgbClr val="FF5969"/>
                  </a:solidFill>
                  <a:latin typeface="Tw Cen MT" panose="020B0602020104020603" pitchFamily="34" charset="0"/>
                </a:rPr>
                <a:t>DEVELOPED</a:t>
              </a:r>
            </a:p>
          </p:txBody>
        </p:sp>
        <p:sp>
          <p:nvSpPr>
            <p:cNvPr id="116" name="TextBox 115">
              <a:extLst>
                <a:ext uri="{FF2B5EF4-FFF2-40B4-BE49-F238E27FC236}">
                  <a16:creationId xmlns:a16="http://schemas.microsoft.com/office/drawing/2014/main" id="{FC94FF53-E358-452A-A5CE-3296318ABBE9}"/>
                </a:ext>
              </a:extLst>
            </p:cNvPr>
            <p:cNvSpPr txBox="1"/>
            <p:nvPr/>
          </p:nvSpPr>
          <p:spPr>
            <a:xfrm>
              <a:off x="1502101" y="3895037"/>
              <a:ext cx="1581089" cy="1169551"/>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The GitHub service was developed with Ruby on Rails, and started in February 2008</a:t>
              </a:r>
            </a:p>
          </p:txBody>
        </p:sp>
      </p:grpSp>
      <p:grpSp>
        <p:nvGrpSpPr>
          <p:cNvPr id="117" name="Group 116">
            <a:extLst>
              <a:ext uri="{FF2B5EF4-FFF2-40B4-BE49-F238E27FC236}">
                <a16:creationId xmlns:a16="http://schemas.microsoft.com/office/drawing/2014/main" id="{860A9D1F-EDAE-418D-A3C8-F8109A2B052A}"/>
              </a:ext>
            </a:extLst>
          </p:cNvPr>
          <p:cNvGrpSpPr/>
          <p:nvPr/>
        </p:nvGrpSpPr>
        <p:grpSpPr>
          <a:xfrm>
            <a:off x="5572502" y="2920909"/>
            <a:ext cx="1591582" cy="1465687"/>
            <a:chOff x="3977674" y="3612155"/>
            <a:chExt cx="1591582" cy="1465687"/>
          </a:xfrm>
        </p:grpSpPr>
        <p:sp>
          <p:nvSpPr>
            <p:cNvPr id="118" name="TextBox 117">
              <a:extLst>
                <a:ext uri="{FF2B5EF4-FFF2-40B4-BE49-F238E27FC236}">
                  <a16:creationId xmlns:a16="http://schemas.microsoft.com/office/drawing/2014/main" id="{91705BAF-DCDA-4FDC-8DA1-1FBA870AE5C8}"/>
                </a:ext>
              </a:extLst>
            </p:cNvPr>
            <p:cNvSpPr txBox="1"/>
            <p:nvPr/>
          </p:nvSpPr>
          <p:spPr>
            <a:xfrm>
              <a:off x="3977674" y="3612155"/>
              <a:ext cx="1591582" cy="369332"/>
            </a:xfrm>
            <a:prstGeom prst="rect">
              <a:avLst/>
            </a:prstGeom>
            <a:noFill/>
          </p:spPr>
          <p:txBody>
            <a:bodyPr wrap="square" rtlCol="0">
              <a:spAutoFit/>
            </a:bodyPr>
            <a:lstStyle/>
            <a:p>
              <a:pPr algn="ctr"/>
              <a:r>
                <a:rPr lang="en-US" b="1" dirty="0">
                  <a:solidFill>
                    <a:srgbClr val="52CBBE"/>
                  </a:solidFill>
                  <a:latin typeface="Tw Cen MT" panose="020B0602020104020603" pitchFamily="34" charset="0"/>
                </a:rPr>
                <a:t>ANNOUCED</a:t>
              </a:r>
            </a:p>
          </p:txBody>
        </p:sp>
        <p:sp>
          <p:nvSpPr>
            <p:cNvPr id="119" name="TextBox 118">
              <a:extLst>
                <a:ext uri="{FF2B5EF4-FFF2-40B4-BE49-F238E27FC236}">
                  <a16:creationId xmlns:a16="http://schemas.microsoft.com/office/drawing/2014/main" id="{BBD17202-B0A7-4912-9A5D-8F55518824B3}"/>
                </a:ext>
              </a:extLst>
            </p:cNvPr>
            <p:cNvSpPr txBox="1"/>
            <p:nvPr/>
          </p:nvSpPr>
          <p:spPr>
            <a:xfrm>
              <a:off x="3977674" y="3908291"/>
              <a:ext cx="1591582" cy="1169551"/>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That the Site was used by over 1M users and have over 5M repositories.</a:t>
              </a:r>
            </a:p>
          </p:txBody>
        </p:sp>
      </p:grpSp>
      <p:grpSp>
        <p:nvGrpSpPr>
          <p:cNvPr id="120" name="Group 119">
            <a:extLst>
              <a:ext uri="{FF2B5EF4-FFF2-40B4-BE49-F238E27FC236}">
                <a16:creationId xmlns:a16="http://schemas.microsoft.com/office/drawing/2014/main" id="{1F66AC79-730F-4E07-974E-4F08542F2C4A}"/>
              </a:ext>
            </a:extLst>
          </p:cNvPr>
          <p:cNvGrpSpPr/>
          <p:nvPr/>
        </p:nvGrpSpPr>
        <p:grpSpPr>
          <a:xfrm>
            <a:off x="8083100" y="2947416"/>
            <a:ext cx="1591582" cy="1465684"/>
            <a:chOff x="6488272" y="3638662"/>
            <a:chExt cx="1591582" cy="1465684"/>
          </a:xfrm>
        </p:grpSpPr>
        <p:sp>
          <p:nvSpPr>
            <p:cNvPr id="121" name="TextBox 120">
              <a:extLst>
                <a:ext uri="{FF2B5EF4-FFF2-40B4-BE49-F238E27FC236}">
                  <a16:creationId xmlns:a16="http://schemas.microsoft.com/office/drawing/2014/main" id="{D025EBC6-5731-4D97-B58C-0E0C20D47817}"/>
                </a:ext>
              </a:extLst>
            </p:cNvPr>
            <p:cNvSpPr txBox="1"/>
            <p:nvPr/>
          </p:nvSpPr>
          <p:spPr>
            <a:xfrm>
              <a:off x="6488272" y="3638662"/>
              <a:ext cx="1591582" cy="369332"/>
            </a:xfrm>
            <a:prstGeom prst="rect">
              <a:avLst/>
            </a:prstGeom>
            <a:noFill/>
          </p:spPr>
          <p:txBody>
            <a:bodyPr wrap="square" rtlCol="0">
              <a:spAutoFit/>
            </a:bodyPr>
            <a:lstStyle/>
            <a:p>
              <a:pPr algn="ctr"/>
              <a:r>
                <a:rPr lang="en-US" b="1" dirty="0">
                  <a:solidFill>
                    <a:srgbClr val="FEC630"/>
                  </a:solidFill>
                  <a:latin typeface="Tw Cen MT" panose="020B0602020104020603" pitchFamily="34" charset="0"/>
                </a:rPr>
                <a:t>VALUATION</a:t>
              </a:r>
            </a:p>
          </p:txBody>
        </p:sp>
        <p:sp>
          <p:nvSpPr>
            <p:cNvPr id="122" name="TextBox 121">
              <a:extLst>
                <a:ext uri="{FF2B5EF4-FFF2-40B4-BE49-F238E27FC236}">
                  <a16:creationId xmlns:a16="http://schemas.microsoft.com/office/drawing/2014/main" id="{B38973E8-8FEC-48EF-89C3-A1086AD31515}"/>
                </a:ext>
              </a:extLst>
            </p:cNvPr>
            <p:cNvSpPr txBox="1"/>
            <p:nvPr/>
          </p:nvSpPr>
          <p:spPr>
            <a:xfrm>
              <a:off x="6488272" y="3934795"/>
              <a:ext cx="1591582" cy="1169551"/>
            </a:xfrm>
            <a:prstGeom prst="rect">
              <a:avLst/>
            </a:prstGeom>
            <a:noFill/>
          </p:spPr>
          <p:txBody>
            <a:bodyPr wrap="square" rtlCol="0">
              <a:spAutoFit/>
            </a:bodyPr>
            <a:lstStyle/>
            <a:p>
              <a:pPr algn="ctr"/>
              <a:r>
                <a:rPr lang="en-US" sz="1400" b="1" dirty="0">
                  <a:solidFill>
                    <a:srgbClr val="A6A6A6"/>
                  </a:solidFill>
                  <a:latin typeface="Tw Cen MT" panose="020B0602020104020603" pitchFamily="34" charset="0"/>
                </a:rPr>
                <a:t>Of $750 million after they Here raised $100 million in funding from A.Horowitz </a:t>
              </a:r>
            </a:p>
          </p:txBody>
        </p:sp>
      </p:grpSp>
      <p:pic>
        <p:nvPicPr>
          <p:cNvPr id="3" name="Picture 2">
            <a:extLst>
              <a:ext uri="{FF2B5EF4-FFF2-40B4-BE49-F238E27FC236}">
                <a16:creationId xmlns:a16="http://schemas.microsoft.com/office/drawing/2014/main" id="{D1E1EB09-3B7F-4AD1-85F5-A963B8B7D4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659" y="4428019"/>
            <a:ext cx="894354" cy="894352"/>
          </a:xfrm>
          <a:prstGeom prst="rect">
            <a:avLst/>
          </a:prstGeom>
        </p:spPr>
      </p:pic>
      <p:pic>
        <p:nvPicPr>
          <p:cNvPr id="7" name="Picture 6">
            <a:extLst>
              <a:ext uri="{FF2B5EF4-FFF2-40B4-BE49-F238E27FC236}">
                <a16:creationId xmlns:a16="http://schemas.microsoft.com/office/drawing/2014/main" id="{14331A99-A934-4099-9190-67078252B1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947" y="4428106"/>
            <a:ext cx="897858" cy="897856"/>
          </a:xfrm>
          <a:prstGeom prst="rect">
            <a:avLst/>
          </a:prstGeom>
        </p:spPr>
      </p:pic>
      <p:pic>
        <p:nvPicPr>
          <p:cNvPr id="9" name="Picture 8">
            <a:extLst>
              <a:ext uri="{FF2B5EF4-FFF2-40B4-BE49-F238E27FC236}">
                <a16:creationId xmlns:a16="http://schemas.microsoft.com/office/drawing/2014/main" id="{F5285DFE-7CB0-4F85-899B-F151E785F8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1674" y="4441271"/>
            <a:ext cx="907482" cy="907480"/>
          </a:xfrm>
          <a:prstGeom prst="rect">
            <a:avLst/>
          </a:prstGeom>
        </p:spPr>
      </p:pic>
    </p:spTree>
    <p:extLst>
      <p:ext uri="{BB962C8B-B14F-4D97-AF65-F5344CB8AC3E}">
        <p14:creationId xmlns:p14="http://schemas.microsoft.com/office/powerpoint/2010/main" val="13969485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anim calcmode="lin" valueType="num">
                                      <p:cBhvr>
                                        <p:cTn id="8" dur="500" fill="hold"/>
                                        <p:tgtEl>
                                          <p:spTgt spid="108"/>
                                        </p:tgtEl>
                                        <p:attrNameLst>
                                          <p:attrName>ppt_x</p:attrName>
                                        </p:attrNameLst>
                                      </p:cBhvr>
                                      <p:tavLst>
                                        <p:tav tm="0">
                                          <p:val>
                                            <p:strVal val="#ppt_x"/>
                                          </p:val>
                                        </p:tav>
                                        <p:tav tm="100000">
                                          <p:val>
                                            <p:strVal val="#ppt_x"/>
                                          </p:val>
                                        </p:tav>
                                      </p:tavLst>
                                    </p:anim>
                                    <p:anim calcmode="lin" valueType="num">
                                      <p:cBhvr>
                                        <p:cTn id="9" dur="500" fill="hold"/>
                                        <p:tgtEl>
                                          <p:spTgt spid="10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25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500"/>
                                        <p:tgtEl>
                                          <p:spTgt spid="104"/>
                                        </p:tgtEl>
                                      </p:cBhvr>
                                    </p:animEffect>
                                    <p:anim calcmode="lin" valueType="num">
                                      <p:cBhvr>
                                        <p:cTn id="14" dur="500" fill="hold"/>
                                        <p:tgtEl>
                                          <p:spTgt spid="104"/>
                                        </p:tgtEl>
                                        <p:attrNameLst>
                                          <p:attrName>ppt_x</p:attrName>
                                        </p:attrNameLst>
                                      </p:cBhvr>
                                      <p:tavLst>
                                        <p:tav tm="0">
                                          <p:val>
                                            <p:strVal val="#ppt_x"/>
                                          </p:val>
                                        </p:tav>
                                        <p:tav tm="100000">
                                          <p:val>
                                            <p:strVal val="#ppt_x"/>
                                          </p:val>
                                        </p:tav>
                                      </p:tavLst>
                                    </p:anim>
                                    <p:anim calcmode="lin" valueType="num">
                                      <p:cBhvr>
                                        <p:cTn id="15" dur="500" fill="hold"/>
                                        <p:tgtEl>
                                          <p:spTgt spid="104"/>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53" presetClass="entr" presetSubtype="16" fill="hold" nodeType="afterEffect">
                                  <p:stCondLst>
                                    <p:cond delay="0"/>
                                  </p:stCondLst>
                                  <p:childTnLst>
                                    <p:set>
                                      <p:cBhvr>
                                        <p:cTn id="18" dur="1" fill="hold">
                                          <p:stCondLst>
                                            <p:cond delay="0"/>
                                          </p:stCondLst>
                                        </p:cTn>
                                        <p:tgtEl>
                                          <p:spTgt spid="114"/>
                                        </p:tgtEl>
                                        <p:attrNameLst>
                                          <p:attrName>style.visibility</p:attrName>
                                        </p:attrNameLst>
                                      </p:cBhvr>
                                      <p:to>
                                        <p:strVal val="visible"/>
                                      </p:to>
                                    </p:set>
                                    <p:anim calcmode="lin" valueType="num">
                                      <p:cBhvr>
                                        <p:cTn id="19" dur="500" fill="hold"/>
                                        <p:tgtEl>
                                          <p:spTgt spid="114"/>
                                        </p:tgtEl>
                                        <p:attrNameLst>
                                          <p:attrName>ppt_w</p:attrName>
                                        </p:attrNameLst>
                                      </p:cBhvr>
                                      <p:tavLst>
                                        <p:tav tm="0">
                                          <p:val>
                                            <p:fltVal val="0"/>
                                          </p:val>
                                        </p:tav>
                                        <p:tav tm="100000">
                                          <p:val>
                                            <p:strVal val="#ppt_w"/>
                                          </p:val>
                                        </p:tav>
                                      </p:tavLst>
                                    </p:anim>
                                    <p:anim calcmode="lin" valueType="num">
                                      <p:cBhvr>
                                        <p:cTn id="20" dur="500" fill="hold"/>
                                        <p:tgtEl>
                                          <p:spTgt spid="114"/>
                                        </p:tgtEl>
                                        <p:attrNameLst>
                                          <p:attrName>ppt_h</p:attrName>
                                        </p:attrNameLst>
                                      </p:cBhvr>
                                      <p:tavLst>
                                        <p:tav tm="0">
                                          <p:val>
                                            <p:fltVal val="0"/>
                                          </p:val>
                                        </p:tav>
                                        <p:tav tm="100000">
                                          <p:val>
                                            <p:strVal val="#ppt_h"/>
                                          </p:val>
                                        </p:tav>
                                      </p:tavLst>
                                    </p:anim>
                                    <p:animEffect transition="in" filter="fade">
                                      <p:cBhvr>
                                        <p:cTn id="21" dur="500"/>
                                        <p:tgtEl>
                                          <p:spTgt spid="114"/>
                                        </p:tgtEl>
                                      </p:cBhvr>
                                    </p:animEffect>
                                  </p:childTnLst>
                                </p:cTn>
                              </p:par>
                              <p:par>
                                <p:cTn id="22" presetID="53" presetClass="entr" presetSubtype="16"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1750"/>
                            </p:stCondLst>
                            <p:childTnLst>
                              <p:par>
                                <p:cTn id="28" presetID="42" presetClass="entr" presetSubtype="0" fill="hold" grpId="0" nodeType="afterEffect">
                                  <p:stCondLst>
                                    <p:cond delay="25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500"/>
                                        <p:tgtEl>
                                          <p:spTgt spid="109"/>
                                        </p:tgtEl>
                                      </p:cBhvr>
                                    </p:animEffect>
                                    <p:anim calcmode="lin" valueType="num">
                                      <p:cBhvr>
                                        <p:cTn id="31" dur="500" fill="hold"/>
                                        <p:tgtEl>
                                          <p:spTgt spid="109"/>
                                        </p:tgtEl>
                                        <p:attrNameLst>
                                          <p:attrName>ppt_x</p:attrName>
                                        </p:attrNameLst>
                                      </p:cBhvr>
                                      <p:tavLst>
                                        <p:tav tm="0">
                                          <p:val>
                                            <p:strVal val="#ppt_x"/>
                                          </p:val>
                                        </p:tav>
                                        <p:tav tm="100000">
                                          <p:val>
                                            <p:strVal val="#ppt_x"/>
                                          </p:val>
                                        </p:tav>
                                      </p:tavLst>
                                    </p:anim>
                                    <p:anim calcmode="lin" valueType="num">
                                      <p:cBhvr>
                                        <p:cTn id="32" dur="500" fill="hold"/>
                                        <p:tgtEl>
                                          <p:spTgt spid="109"/>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250"/>
                                  </p:stCondLst>
                                  <p:childTnLst>
                                    <p:set>
                                      <p:cBhvr>
                                        <p:cTn id="35" dur="1" fill="hold">
                                          <p:stCondLst>
                                            <p:cond delay="0"/>
                                          </p:stCondLst>
                                        </p:cTn>
                                        <p:tgtEl>
                                          <p:spTgt spid="100"/>
                                        </p:tgtEl>
                                        <p:attrNameLst>
                                          <p:attrName>style.visibility</p:attrName>
                                        </p:attrNameLst>
                                      </p:cBhvr>
                                      <p:to>
                                        <p:strVal val="visible"/>
                                      </p:to>
                                    </p:set>
                                    <p:animEffect transition="in" filter="fade">
                                      <p:cBhvr>
                                        <p:cTn id="36" dur="500"/>
                                        <p:tgtEl>
                                          <p:spTgt spid="100"/>
                                        </p:tgtEl>
                                      </p:cBhvr>
                                    </p:animEffect>
                                    <p:anim calcmode="lin" valueType="num">
                                      <p:cBhvr>
                                        <p:cTn id="37" dur="500" fill="hold"/>
                                        <p:tgtEl>
                                          <p:spTgt spid="100"/>
                                        </p:tgtEl>
                                        <p:attrNameLst>
                                          <p:attrName>ppt_x</p:attrName>
                                        </p:attrNameLst>
                                      </p:cBhvr>
                                      <p:tavLst>
                                        <p:tav tm="0">
                                          <p:val>
                                            <p:strVal val="#ppt_x"/>
                                          </p:val>
                                        </p:tav>
                                        <p:tav tm="100000">
                                          <p:val>
                                            <p:strVal val="#ppt_x"/>
                                          </p:val>
                                        </p:tav>
                                      </p:tavLst>
                                    </p:anim>
                                    <p:anim calcmode="lin" valueType="num">
                                      <p:cBhvr>
                                        <p:cTn id="38" dur="500" fill="hold"/>
                                        <p:tgtEl>
                                          <p:spTgt spid="100"/>
                                        </p:tgtEl>
                                        <p:attrNameLst>
                                          <p:attrName>ppt_y</p:attrName>
                                        </p:attrNameLst>
                                      </p:cBhvr>
                                      <p:tavLst>
                                        <p:tav tm="0">
                                          <p:val>
                                            <p:strVal val="#ppt_y+.1"/>
                                          </p:val>
                                        </p:tav>
                                        <p:tav tm="100000">
                                          <p:val>
                                            <p:strVal val="#ppt_y"/>
                                          </p:val>
                                        </p:tav>
                                      </p:tavLst>
                                    </p:anim>
                                  </p:childTnLst>
                                </p:cTn>
                              </p:par>
                            </p:childTnLst>
                          </p:cTn>
                        </p:par>
                        <p:par>
                          <p:cTn id="39" fill="hold">
                            <p:stCondLst>
                              <p:cond delay="3250"/>
                            </p:stCondLst>
                            <p:childTnLst>
                              <p:par>
                                <p:cTn id="40" presetID="53" presetClass="entr" presetSubtype="16" fill="hold" nodeType="afterEffect">
                                  <p:stCondLst>
                                    <p:cond delay="0"/>
                                  </p:stCondLst>
                                  <p:childTnLst>
                                    <p:set>
                                      <p:cBhvr>
                                        <p:cTn id="41" dur="1" fill="hold">
                                          <p:stCondLst>
                                            <p:cond delay="0"/>
                                          </p:stCondLst>
                                        </p:cTn>
                                        <p:tgtEl>
                                          <p:spTgt spid="117"/>
                                        </p:tgtEl>
                                        <p:attrNameLst>
                                          <p:attrName>style.visibility</p:attrName>
                                        </p:attrNameLst>
                                      </p:cBhvr>
                                      <p:to>
                                        <p:strVal val="visible"/>
                                      </p:to>
                                    </p:set>
                                    <p:anim calcmode="lin" valueType="num">
                                      <p:cBhvr>
                                        <p:cTn id="42" dur="500" fill="hold"/>
                                        <p:tgtEl>
                                          <p:spTgt spid="117"/>
                                        </p:tgtEl>
                                        <p:attrNameLst>
                                          <p:attrName>ppt_w</p:attrName>
                                        </p:attrNameLst>
                                      </p:cBhvr>
                                      <p:tavLst>
                                        <p:tav tm="0">
                                          <p:val>
                                            <p:fltVal val="0"/>
                                          </p:val>
                                        </p:tav>
                                        <p:tav tm="100000">
                                          <p:val>
                                            <p:strVal val="#ppt_w"/>
                                          </p:val>
                                        </p:tav>
                                      </p:tavLst>
                                    </p:anim>
                                    <p:anim calcmode="lin" valueType="num">
                                      <p:cBhvr>
                                        <p:cTn id="43" dur="500" fill="hold"/>
                                        <p:tgtEl>
                                          <p:spTgt spid="117"/>
                                        </p:tgtEl>
                                        <p:attrNameLst>
                                          <p:attrName>ppt_h</p:attrName>
                                        </p:attrNameLst>
                                      </p:cBhvr>
                                      <p:tavLst>
                                        <p:tav tm="0">
                                          <p:val>
                                            <p:fltVal val="0"/>
                                          </p:val>
                                        </p:tav>
                                        <p:tav tm="100000">
                                          <p:val>
                                            <p:strVal val="#ppt_h"/>
                                          </p:val>
                                        </p:tav>
                                      </p:tavLst>
                                    </p:anim>
                                    <p:animEffect transition="in" filter="fade">
                                      <p:cBhvr>
                                        <p:cTn id="44" dur="500"/>
                                        <p:tgtEl>
                                          <p:spTgt spid="117"/>
                                        </p:tgtEl>
                                      </p:cBhvr>
                                    </p:animEffect>
                                  </p:childTnLst>
                                </p:cTn>
                              </p:par>
                              <p:par>
                                <p:cTn id="45" presetID="53" presetClass="entr" presetSubtype="16"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par>
                          <p:cTn id="50" fill="hold">
                            <p:stCondLst>
                              <p:cond delay="3750"/>
                            </p:stCondLst>
                            <p:childTnLst>
                              <p:par>
                                <p:cTn id="51" presetID="42" presetClass="entr" presetSubtype="0" fill="hold" grpId="0" nodeType="afterEffect">
                                  <p:stCondLst>
                                    <p:cond delay="250"/>
                                  </p:stCondLst>
                                  <p:childTnLst>
                                    <p:set>
                                      <p:cBhvr>
                                        <p:cTn id="52" dur="1" fill="hold">
                                          <p:stCondLst>
                                            <p:cond delay="0"/>
                                          </p:stCondLst>
                                        </p:cTn>
                                        <p:tgtEl>
                                          <p:spTgt spid="110"/>
                                        </p:tgtEl>
                                        <p:attrNameLst>
                                          <p:attrName>style.visibility</p:attrName>
                                        </p:attrNameLst>
                                      </p:cBhvr>
                                      <p:to>
                                        <p:strVal val="visible"/>
                                      </p:to>
                                    </p:set>
                                    <p:animEffect transition="in" filter="fade">
                                      <p:cBhvr>
                                        <p:cTn id="53" dur="500"/>
                                        <p:tgtEl>
                                          <p:spTgt spid="110"/>
                                        </p:tgtEl>
                                      </p:cBhvr>
                                    </p:animEffect>
                                    <p:anim calcmode="lin" valueType="num">
                                      <p:cBhvr>
                                        <p:cTn id="54" dur="500" fill="hold"/>
                                        <p:tgtEl>
                                          <p:spTgt spid="110"/>
                                        </p:tgtEl>
                                        <p:attrNameLst>
                                          <p:attrName>ppt_x</p:attrName>
                                        </p:attrNameLst>
                                      </p:cBhvr>
                                      <p:tavLst>
                                        <p:tav tm="0">
                                          <p:val>
                                            <p:strVal val="#ppt_x"/>
                                          </p:val>
                                        </p:tav>
                                        <p:tav tm="100000">
                                          <p:val>
                                            <p:strVal val="#ppt_x"/>
                                          </p:val>
                                        </p:tav>
                                      </p:tavLst>
                                    </p:anim>
                                    <p:anim calcmode="lin" valueType="num">
                                      <p:cBhvr>
                                        <p:cTn id="55" dur="500" fill="hold"/>
                                        <p:tgtEl>
                                          <p:spTgt spid="110"/>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42" presetClass="entr" presetSubtype="0" fill="hold" nodeType="afterEffect">
                                  <p:stCondLst>
                                    <p:cond delay="250"/>
                                  </p:stCondLst>
                                  <p:childTnLst>
                                    <p:set>
                                      <p:cBhvr>
                                        <p:cTn id="58" dur="1" fill="hold">
                                          <p:stCondLst>
                                            <p:cond delay="0"/>
                                          </p:stCondLst>
                                        </p:cTn>
                                        <p:tgtEl>
                                          <p:spTgt spid="96"/>
                                        </p:tgtEl>
                                        <p:attrNameLst>
                                          <p:attrName>style.visibility</p:attrName>
                                        </p:attrNameLst>
                                      </p:cBhvr>
                                      <p:to>
                                        <p:strVal val="visible"/>
                                      </p:to>
                                    </p:set>
                                    <p:animEffect transition="in" filter="fade">
                                      <p:cBhvr>
                                        <p:cTn id="59" dur="500"/>
                                        <p:tgtEl>
                                          <p:spTgt spid="96"/>
                                        </p:tgtEl>
                                      </p:cBhvr>
                                    </p:animEffect>
                                    <p:anim calcmode="lin" valueType="num">
                                      <p:cBhvr>
                                        <p:cTn id="60" dur="500" fill="hold"/>
                                        <p:tgtEl>
                                          <p:spTgt spid="96"/>
                                        </p:tgtEl>
                                        <p:attrNameLst>
                                          <p:attrName>ppt_x</p:attrName>
                                        </p:attrNameLst>
                                      </p:cBhvr>
                                      <p:tavLst>
                                        <p:tav tm="0">
                                          <p:val>
                                            <p:strVal val="#ppt_x"/>
                                          </p:val>
                                        </p:tav>
                                        <p:tav tm="100000">
                                          <p:val>
                                            <p:strVal val="#ppt_x"/>
                                          </p:val>
                                        </p:tav>
                                      </p:tavLst>
                                    </p:anim>
                                    <p:anim calcmode="lin" valueType="num">
                                      <p:cBhvr>
                                        <p:cTn id="61" dur="500" fill="hold"/>
                                        <p:tgtEl>
                                          <p:spTgt spid="96"/>
                                        </p:tgtEl>
                                        <p:attrNameLst>
                                          <p:attrName>ppt_y</p:attrName>
                                        </p:attrNameLst>
                                      </p:cBhvr>
                                      <p:tavLst>
                                        <p:tav tm="0">
                                          <p:val>
                                            <p:strVal val="#ppt_y+.1"/>
                                          </p:val>
                                        </p:tav>
                                        <p:tav tm="100000">
                                          <p:val>
                                            <p:strVal val="#ppt_y"/>
                                          </p:val>
                                        </p:tav>
                                      </p:tavLst>
                                    </p:anim>
                                  </p:childTnLst>
                                </p:cTn>
                              </p:par>
                            </p:childTnLst>
                          </p:cTn>
                        </p:par>
                        <p:par>
                          <p:cTn id="62" fill="hold">
                            <p:stCondLst>
                              <p:cond delay="5250"/>
                            </p:stCondLst>
                            <p:childTnLst>
                              <p:par>
                                <p:cTn id="63" presetID="53" presetClass="entr" presetSubtype="16" fill="hold" nodeType="afterEffect">
                                  <p:stCondLst>
                                    <p:cond delay="0"/>
                                  </p:stCondLst>
                                  <p:childTnLst>
                                    <p:set>
                                      <p:cBhvr>
                                        <p:cTn id="64" dur="1" fill="hold">
                                          <p:stCondLst>
                                            <p:cond delay="0"/>
                                          </p:stCondLst>
                                        </p:cTn>
                                        <p:tgtEl>
                                          <p:spTgt spid="120"/>
                                        </p:tgtEl>
                                        <p:attrNameLst>
                                          <p:attrName>style.visibility</p:attrName>
                                        </p:attrNameLst>
                                      </p:cBhvr>
                                      <p:to>
                                        <p:strVal val="visible"/>
                                      </p:to>
                                    </p:set>
                                    <p:anim calcmode="lin" valueType="num">
                                      <p:cBhvr>
                                        <p:cTn id="65" dur="500" fill="hold"/>
                                        <p:tgtEl>
                                          <p:spTgt spid="120"/>
                                        </p:tgtEl>
                                        <p:attrNameLst>
                                          <p:attrName>ppt_w</p:attrName>
                                        </p:attrNameLst>
                                      </p:cBhvr>
                                      <p:tavLst>
                                        <p:tav tm="0">
                                          <p:val>
                                            <p:fltVal val="0"/>
                                          </p:val>
                                        </p:tav>
                                        <p:tav tm="100000">
                                          <p:val>
                                            <p:strVal val="#ppt_w"/>
                                          </p:val>
                                        </p:tav>
                                      </p:tavLst>
                                    </p:anim>
                                    <p:anim calcmode="lin" valueType="num">
                                      <p:cBhvr>
                                        <p:cTn id="66" dur="500" fill="hold"/>
                                        <p:tgtEl>
                                          <p:spTgt spid="120"/>
                                        </p:tgtEl>
                                        <p:attrNameLst>
                                          <p:attrName>ppt_h</p:attrName>
                                        </p:attrNameLst>
                                      </p:cBhvr>
                                      <p:tavLst>
                                        <p:tav tm="0">
                                          <p:val>
                                            <p:fltVal val="0"/>
                                          </p:val>
                                        </p:tav>
                                        <p:tav tm="100000">
                                          <p:val>
                                            <p:strVal val="#ppt_h"/>
                                          </p:val>
                                        </p:tav>
                                      </p:tavLst>
                                    </p:anim>
                                    <p:animEffect transition="in" filter="fade">
                                      <p:cBhvr>
                                        <p:cTn id="67" dur="500"/>
                                        <p:tgtEl>
                                          <p:spTgt spid="120"/>
                                        </p:tgtEl>
                                      </p:cBhvr>
                                    </p:animEffect>
                                  </p:childTnLst>
                                </p:cTn>
                              </p:par>
                              <p:par>
                                <p:cTn id="68" presetID="53" presetClass="entr" presetSubtype="16"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 calcmode="lin" valueType="num">
                                      <p:cBhvr>
                                        <p:cTn id="70" dur="500" fill="hold"/>
                                        <p:tgtEl>
                                          <p:spTgt spid="9"/>
                                        </p:tgtEl>
                                        <p:attrNameLst>
                                          <p:attrName>ppt_w</p:attrName>
                                        </p:attrNameLst>
                                      </p:cBhvr>
                                      <p:tavLst>
                                        <p:tav tm="0">
                                          <p:val>
                                            <p:fltVal val="0"/>
                                          </p:val>
                                        </p:tav>
                                        <p:tav tm="100000">
                                          <p:val>
                                            <p:strVal val="#ppt_w"/>
                                          </p:val>
                                        </p:tav>
                                      </p:tavLst>
                                    </p:anim>
                                    <p:anim calcmode="lin" valueType="num">
                                      <p:cBhvr>
                                        <p:cTn id="71" dur="500" fill="hold"/>
                                        <p:tgtEl>
                                          <p:spTgt spid="9"/>
                                        </p:tgtEl>
                                        <p:attrNameLst>
                                          <p:attrName>ppt_h</p:attrName>
                                        </p:attrNameLst>
                                      </p:cBhvr>
                                      <p:tavLst>
                                        <p:tav tm="0">
                                          <p:val>
                                            <p:fltVal val="0"/>
                                          </p:val>
                                        </p:tav>
                                        <p:tav tm="100000">
                                          <p:val>
                                            <p:strVal val="#ppt_h"/>
                                          </p:val>
                                        </p:tav>
                                      </p:tavLst>
                                    </p:anim>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038E6734-F7ED-4197-AE1C-DE222063D26D}"/>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B7FF06C6-EDB2-4E2A-B33F-9667DAB48738}"/>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DD389168-73D4-4CCF-B806-15F4C9CFBC65}"/>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D36EBE0-2C84-494E-9C0B-54A6EFA86DA6}"/>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FE3F6E56-804E-434E-AD42-D62A42CB3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208D727C-49D3-4C59-91D3-816C0DD22E21}"/>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A369AF8C-7DC3-4D77-B3F1-5B8A444D2822}"/>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6A173B44-EE6F-4236-9AB2-49524EA553D7}"/>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B40A12D7-9F13-43EC-95DE-B85ADBCAA6B6}"/>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59" name="Picture 58">
              <a:extLst>
                <a:ext uri="{FF2B5EF4-FFF2-40B4-BE49-F238E27FC236}">
                  <a16:creationId xmlns:a16="http://schemas.microsoft.com/office/drawing/2014/main" id="{BA271034-9DEF-432C-A1F3-B6470D2555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7728BA24-99D1-4E44-98AC-50745A94AD6C}"/>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1079FD4E-778D-428A-B08F-1B97893971C7}"/>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67DB4514-65BA-420D-BBB3-CCF0A5B397C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F86CE46E-7143-4535-BF09-36D36B082851}"/>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64" name="Picture 63">
              <a:extLst>
                <a:ext uri="{FF2B5EF4-FFF2-40B4-BE49-F238E27FC236}">
                  <a16:creationId xmlns:a16="http://schemas.microsoft.com/office/drawing/2014/main" id="{4E9D2CC3-AE8C-4CF7-AC14-0BF3748D63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grpSp>
        <p:nvGrpSpPr>
          <p:cNvPr id="65" name="Group 64">
            <a:extLst>
              <a:ext uri="{FF2B5EF4-FFF2-40B4-BE49-F238E27FC236}">
                <a16:creationId xmlns:a16="http://schemas.microsoft.com/office/drawing/2014/main" id="{2704DBF9-F2DF-4744-9CBE-8384BF790E0F}"/>
              </a:ext>
            </a:extLst>
          </p:cNvPr>
          <p:cNvGrpSpPr/>
          <p:nvPr/>
        </p:nvGrpSpPr>
        <p:grpSpPr>
          <a:xfrm>
            <a:off x="-7985197" y="0"/>
            <a:ext cx="9574094" cy="6858000"/>
            <a:chOff x="491575" y="0"/>
            <a:chExt cx="9574094" cy="6858000"/>
          </a:xfrm>
        </p:grpSpPr>
        <p:sp>
          <p:nvSpPr>
            <p:cNvPr id="66" name="Rectangle 65">
              <a:extLst>
                <a:ext uri="{FF2B5EF4-FFF2-40B4-BE49-F238E27FC236}">
                  <a16:creationId xmlns:a16="http://schemas.microsoft.com/office/drawing/2014/main" id="{D409FCBC-490E-4134-BE82-9429CE5AB00A}"/>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484E2370-4D03-4FD0-B29C-F763767296D4}"/>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CE5F8F51-D3FD-42A1-8372-1B4B1B7C336A}"/>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highlight</a:t>
              </a:r>
            </a:p>
          </p:txBody>
        </p:sp>
        <p:pic>
          <p:nvPicPr>
            <p:cNvPr id="69" name="Picture 68">
              <a:extLst>
                <a:ext uri="{FF2B5EF4-FFF2-40B4-BE49-F238E27FC236}">
                  <a16:creationId xmlns:a16="http://schemas.microsoft.com/office/drawing/2014/main" id="{05E43CA3-886C-4010-B3E2-837CCC6F51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sp>
        <p:nvSpPr>
          <p:cNvPr id="70" name="Rectangle 69">
            <a:extLst>
              <a:ext uri="{FF2B5EF4-FFF2-40B4-BE49-F238E27FC236}">
                <a16:creationId xmlns:a16="http://schemas.microsoft.com/office/drawing/2014/main" id="{87E322DA-3D39-4A36-A521-33E75DDBFF71}"/>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831F8BD9-F71B-4D2D-8A60-61BABDC384BB}"/>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B470067C-2D0B-4A65-B940-C052473E9422}"/>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66B5D93C-8112-48DA-975B-9DDD27DEADD9}"/>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D3577A8-E9FC-43B7-B3E2-76EDDA51C160}"/>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75" name="Picture 74">
              <a:extLst>
                <a:ext uri="{FF2B5EF4-FFF2-40B4-BE49-F238E27FC236}">
                  <a16:creationId xmlns:a16="http://schemas.microsoft.com/office/drawing/2014/main" id="{36FD3106-E967-44D6-AB4D-A0DA183F7C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3E930874-288B-4537-8AA6-A601044D9580}"/>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225CDF0F-0FD1-40B0-BD29-F7D200A3A066}"/>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A02216B9-43DC-4135-9F3E-7EFEAD2EB420}"/>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37342E0B-2429-4B98-AF6A-1DB087CBDE83}"/>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market</a:t>
              </a:r>
            </a:p>
          </p:txBody>
        </p:sp>
        <p:pic>
          <p:nvPicPr>
            <p:cNvPr id="80" name="Picture 79">
              <a:extLst>
                <a:ext uri="{FF2B5EF4-FFF2-40B4-BE49-F238E27FC236}">
                  <a16:creationId xmlns:a16="http://schemas.microsoft.com/office/drawing/2014/main" id="{29879508-5AD7-4FE2-AD55-8AF69ECDBE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cxnSp>
        <p:nvCxnSpPr>
          <p:cNvPr id="96" name="Straight Connector 95">
            <a:extLst>
              <a:ext uri="{FF2B5EF4-FFF2-40B4-BE49-F238E27FC236}">
                <a16:creationId xmlns:a16="http://schemas.microsoft.com/office/drawing/2014/main" id="{7277CEC9-24C9-4B1D-964A-A216786A7724}"/>
              </a:ext>
            </a:extLst>
          </p:cNvPr>
          <p:cNvCxnSpPr/>
          <p:nvPr/>
        </p:nvCxnSpPr>
        <p:spPr>
          <a:xfrm>
            <a:off x="3850016"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F1840EDE-DF70-433F-86FE-A402BC5C2DDE}"/>
              </a:ext>
            </a:extLst>
          </p:cNvPr>
          <p:cNvGrpSpPr/>
          <p:nvPr/>
        </p:nvGrpSpPr>
        <p:grpSpPr>
          <a:xfrm>
            <a:off x="3638922" y="3517706"/>
            <a:ext cx="211094" cy="211094"/>
            <a:chOff x="1677812" y="4248152"/>
            <a:chExt cx="211094" cy="211094"/>
          </a:xfrm>
        </p:grpSpPr>
        <p:sp>
          <p:nvSpPr>
            <p:cNvPr id="98" name="Oval 97">
              <a:extLst>
                <a:ext uri="{FF2B5EF4-FFF2-40B4-BE49-F238E27FC236}">
                  <a16:creationId xmlns:a16="http://schemas.microsoft.com/office/drawing/2014/main" id="{43B84625-CD81-4477-AFEA-2D657FFA16C5}"/>
                </a:ext>
              </a:extLst>
            </p:cNvPr>
            <p:cNvSpPr/>
            <p:nvPr/>
          </p:nvSpPr>
          <p:spPr>
            <a:xfrm>
              <a:off x="1677812"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0BB5737-FB23-4CC2-81BC-52D57E7FB8E9}"/>
                </a:ext>
              </a:extLst>
            </p:cNvPr>
            <p:cNvSpPr/>
            <p:nvPr/>
          </p:nvSpPr>
          <p:spPr>
            <a:xfrm>
              <a:off x="1708100" y="4278440"/>
              <a:ext cx="150518" cy="150518"/>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Connector 99">
            <a:extLst>
              <a:ext uri="{FF2B5EF4-FFF2-40B4-BE49-F238E27FC236}">
                <a16:creationId xmlns:a16="http://schemas.microsoft.com/office/drawing/2014/main" id="{D5DAD85F-381F-4EA0-9781-3C23F8D9AC73}"/>
              </a:ext>
            </a:extLst>
          </p:cNvPr>
          <p:cNvCxnSpPr/>
          <p:nvPr/>
        </p:nvCxnSpPr>
        <p:spPr>
          <a:xfrm>
            <a:off x="5997735" y="3623253"/>
            <a:ext cx="1966913"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E76B67BC-401F-4EA8-8CBE-EEB8DFAA45A7}"/>
              </a:ext>
            </a:extLst>
          </p:cNvPr>
          <p:cNvGrpSpPr/>
          <p:nvPr/>
        </p:nvGrpSpPr>
        <p:grpSpPr>
          <a:xfrm>
            <a:off x="5816929" y="3517706"/>
            <a:ext cx="211094" cy="211094"/>
            <a:chOff x="3855819" y="4248152"/>
            <a:chExt cx="211094" cy="211094"/>
          </a:xfrm>
        </p:grpSpPr>
        <p:sp>
          <p:nvSpPr>
            <p:cNvPr id="102" name="Oval 101">
              <a:extLst>
                <a:ext uri="{FF2B5EF4-FFF2-40B4-BE49-F238E27FC236}">
                  <a16:creationId xmlns:a16="http://schemas.microsoft.com/office/drawing/2014/main" id="{A399A27A-C7E8-457C-9D90-A66A1BF1F76F}"/>
                </a:ext>
              </a:extLst>
            </p:cNvPr>
            <p:cNvSpPr/>
            <p:nvPr/>
          </p:nvSpPr>
          <p:spPr>
            <a:xfrm>
              <a:off x="3855819"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C4008114-54A1-42C2-9000-1CC3AE1D8927}"/>
                </a:ext>
              </a:extLst>
            </p:cNvPr>
            <p:cNvSpPr/>
            <p:nvPr/>
          </p:nvSpPr>
          <p:spPr>
            <a:xfrm>
              <a:off x="3886107" y="4278440"/>
              <a:ext cx="150518" cy="150518"/>
            </a:xfrm>
            <a:prstGeom prst="ellipse">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4" name="Group 103">
            <a:extLst>
              <a:ext uri="{FF2B5EF4-FFF2-40B4-BE49-F238E27FC236}">
                <a16:creationId xmlns:a16="http://schemas.microsoft.com/office/drawing/2014/main" id="{590AD362-84BB-49C7-8C91-CDB895729924}"/>
              </a:ext>
            </a:extLst>
          </p:cNvPr>
          <p:cNvGrpSpPr/>
          <p:nvPr/>
        </p:nvGrpSpPr>
        <p:grpSpPr>
          <a:xfrm>
            <a:off x="7934360" y="3517706"/>
            <a:ext cx="211094" cy="211094"/>
            <a:chOff x="5973250" y="4248152"/>
            <a:chExt cx="211094" cy="211094"/>
          </a:xfrm>
        </p:grpSpPr>
        <p:sp>
          <p:nvSpPr>
            <p:cNvPr id="105" name="Oval 104">
              <a:extLst>
                <a:ext uri="{FF2B5EF4-FFF2-40B4-BE49-F238E27FC236}">
                  <a16:creationId xmlns:a16="http://schemas.microsoft.com/office/drawing/2014/main" id="{A32FB427-F316-4459-B06D-2A2B27FC7053}"/>
                </a:ext>
              </a:extLst>
            </p:cNvPr>
            <p:cNvSpPr/>
            <p:nvPr/>
          </p:nvSpPr>
          <p:spPr>
            <a:xfrm>
              <a:off x="5973250" y="4248152"/>
              <a:ext cx="211094" cy="21109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C35EF795-8B2D-4CD0-87FF-5756B089D921}"/>
                </a:ext>
              </a:extLst>
            </p:cNvPr>
            <p:cNvSpPr/>
            <p:nvPr/>
          </p:nvSpPr>
          <p:spPr>
            <a:xfrm>
              <a:off x="6003538" y="4278440"/>
              <a:ext cx="150518" cy="150518"/>
            </a:xfrm>
            <a:prstGeom prst="ellipse">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7" name="Group 106">
            <a:extLst>
              <a:ext uri="{FF2B5EF4-FFF2-40B4-BE49-F238E27FC236}">
                <a16:creationId xmlns:a16="http://schemas.microsoft.com/office/drawing/2014/main" id="{E9582EE9-5831-4F6F-B29E-0BEB719C4F1E}"/>
              </a:ext>
            </a:extLst>
          </p:cNvPr>
          <p:cNvGrpSpPr/>
          <p:nvPr/>
        </p:nvGrpSpPr>
        <p:grpSpPr>
          <a:xfrm>
            <a:off x="2594536" y="4142156"/>
            <a:ext cx="2289049" cy="1471986"/>
            <a:chOff x="1514240" y="4816886"/>
            <a:chExt cx="2289049" cy="1471986"/>
          </a:xfrm>
        </p:grpSpPr>
        <p:sp>
          <p:nvSpPr>
            <p:cNvPr id="108" name="TextBox 107">
              <a:extLst>
                <a:ext uri="{FF2B5EF4-FFF2-40B4-BE49-F238E27FC236}">
                  <a16:creationId xmlns:a16="http://schemas.microsoft.com/office/drawing/2014/main" id="{895C2AE9-E6EE-4572-8B9B-0A1C8899D6FE}"/>
                </a:ext>
              </a:extLst>
            </p:cNvPr>
            <p:cNvSpPr txBox="1"/>
            <p:nvPr/>
          </p:nvSpPr>
          <p:spPr>
            <a:xfrm>
              <a:off x="1514240" y="4816886"/>
              <a:ext cx="2289049" cy="369332"/>
            </a:xfrm>
            <a:prstGeom prst="rect">
              <a:avLst/>
            </a:prstGeom>
            <a:noFill/>
          </p:spPr>
          <p:txBody>
            <a:bodyPr wrap="square" rtlCol="0">
              <a:spAutoFit/>
            </a:bodyPr>
            <a:lstStyle/>
            <a:p>
              <a:pPr algn="ctr"/>
              <a:r>
                <a:rPr lang="en-US" b="1" dirty="0">
                  <a:solidFill>
                    <a:schemeClr val="bg1"/>
                  </a:solidFill>
                  <a:latin typeface="Tw Cen MT" panose="020B0602020104020603" pitchFamily="34" charset="0"/>
                </a:rPr>
                <a:t>THE FORBES LIST</a:t>
              </a:r>
            </a:p>
          </p:txBody>
        </p:sp>
        <p:sp>
          <p:nvSpPr>
            <p:cNvPr id="109" name="TextBox 108">
              <a:extLst>
                <a:ext uri="{FF2B5EF4-FFF2-40B4-BE49-F238E27FC236}">
                  <a16:creationId xmlns:a16="http://schemas.microsoft.com/office/drawing/2014/main" id="{8DC71A93-B148-4A8B-B0CA-4AD086FE8D7B}"/>
                </a:ext>
              </a:extLst>
            </p:cNvPr>
            <p:cNvSpPr txBox="1"/>
            <p:nvPr/>
          </p:nvSpPr>
          <p:spPr>
            <a:xfrm>
              <a:off x="1733898" y="5088543"/>
              <a:ext cx="1849733" cy="1200329"/>
            </a:xfrm>
            <a:prstGeom prst="rect">
              <a:avLst/>
            </a:prstGeom>
            <a:noFill/>
          </p:spPr>
          <p:txBody>
            <a:bodyPr wrap="square" rtlCol="0">
              <a:spAutoFit/>
            </a:bodyPr>
            <a:lstStyle/>
            <a:p>
              <a:pPr algn="ctr"/>
              <a:r>
                <a:rPr lang="en-US" sz="1200" dirty="0">
                  <a:solidFill>
                    <a:schemeClr val="bg1"/>
                  </a:solidFill>
                  <a:latin typeface="Tw Cen MT" panose="020B0602020104020603" pitchFamily="34" charset="0"/>
                </a:rPr>
                <a:t>BEING THE BIGGEST CLOUD SOURCE CODE MANAGEMENT SYSTEM, THEY WERE IN THE TOP 15 IN THE FORBES CLOUD LIST OF 2016</a:t>
              </a:r>
            </a:p>
          </p:txBody>
        </p:sp>
      </p:grpSp>
      <p:sp>
        <p:nvSpPr>
          <p:cNvPr id="110" name="TextBox 109">
            <a:extLst>
              <a:ext uri="{FF2B5EF4-FFF2-40B4-BE49-F238E27FC236}">
                <a16:creationId xmlns:a16="http://schemas.microsoft.com/office/drawing/2014/main" id="{70B20FE2-BC47-4EB2-B7EA-CBE6F5B390D3}"/>
              </a:ext>
            </a:extLst>
          </p:cNvPr>
          <p:cNvSpPr txBox="1"/>
          <p:nvPr/>
        </p:nvSpPr>
        <p:spPr>
          <a:xfrm>
            <a:off x="2594536" y="3709155"/>
            <a:ext cx="2289049" cy="523220"/>
          </a:xfrm>
          <a:prstGeom prst="rect">
            <a:avLst/>
          </a:prstGeom>
          <a:noFill/>
        </p:spPr>
        <p:txBody>
          <a:bodyPr wrap="square" rtlCol="0">
            <a:spAutoFit/>
          </a:bodyPr>
          <a:lstStyle/>
          <a:p>
            <a:pPr algn="ctr"/>
            <a:r>
              <a:rPr lang="en-US" sz="2800" b="1" dirty="0">
                <a:solidFill>
                  <a:srgbClr val="FF5969"/>
                </a:solidFill>
                <a:latin typeface="Tw Cen MT" panose="020B0602020104020603" pitchFamily="34" charset="0"/>
              </a:rPr>
              <a:t>2016</a:t>
            </a:r>
          </a:p>
        </p:txBody>
      </p:sp>
      <p:grpSp>
        <p:nvGrpSpPr>
          <p:cNvPr id="111" name="Group 110">
            <a:extLst>
              <a:ext uri="{FF2B5EF4-FFF2-40B4-BE49-F238E27FC236}">
                <a16:creationId xmlns:a16="http://schemas.microsoft.com/office/drawing/2014/main" id="{EEB19012-A13E-4E01-97E1-4BD9BE0B2C4A}"/>
              </a:ext>
            </a:extLst>
          </p:cNvPr>
          <p:cNvGrpSpPr/>
          <p:nvPr/>
        </p:nvGrpSpPr>
        <p:grpSpPr>
          <a:xfrm>
            <a:off x="4783446" y="4142156"/>
            <a:ext cx="2289049" cy="1471986"/>
            <a:chOff x="1514240" y="4816886"/>
            <a:chExt cx="2289049" cy="1471986"/>
          </a:xfrm>
        </p:grpSpPr>
        <p:sp>
          <p:nvSpPr>
            <p:cNvPr id="112" name="TextBox 111">
              <a:extLst>
                <a:ext uri="{FF2B5EF4-FFF2-40B4-BE49-F238E27FC236}">
                  <a16:creationId xmlns:a16="http://schemas.microsoft.com/office/drawing/2014/main" id="{5FF83314-6443-4064-B8AD-715FDF38C0B1}"/>
                </a:ext>
              </a:extLst>
            </p:cNvPr>
            <p:cNvSpPr txBox="1"/>
            <p:nvPr/>
          </p:nvSpPr>
          <p:spPr>
            <a:xfrm>
              <a:off x="1514240" y="4816886"/>
              <a:ext cx="2289049" cy="369332"/>
            </a:xfrm>
            <a:prstGeom prst="rect">
              <a:avLst/>
            </a:prstGeom>
            <a:noFill/>
          </p:spPr>
          <p:txBody>
            <a:bodyPr wrap="square" rtlCol="0">
              <a:spAutoFit/>
            </a:bodyPr>
            <a:lstStyle/>
            <a:p>
              <a:pPr algn="ctr"/>
              <a:r>
                <a:rPr lang="en-US" b="1" dirty="0">
                  <a:solidFill>
                    <a:schemeClr val="bg1"/>
                  </a:solidFill>
                  <a:latin typeface="Tw Cen MT" panose="020B0602020104020603" pitchFamily="34" charset="0"/>
                </a:rPr>
                <a:t>MICROSOFT</a:t>
              </a:r>
            </a:p>
          </p:txBody>
        </p:sp>
        <p:sp>
          <p:nvSpPr>
            <p:cNvPr id="113" name="TextBox 112">
              <a:extLst>
                <a:ext uri="{FF2B5EF4-FFF2-40B4-BE49-F238E27FC236}">
                  <a16:creationId xmlns:a16="http://schemas.microsoft.com/office/drawing/2014/main" id="{AFB0129A-D09E-4693-96AE-20F4A2C31E42}"/>
                </a:ext>
              </a:extLst>
            </p:cNvPr>
            <p:cNvSpPr txBox="1"/>
            <p:nvPr/>
          </p:nvSpPr>
          <p:spPr>
            <a:xfrm>
              <a:off x="1694142" y="5088543"/>
              <a:ext cx="1914531" cy="1200329"/>
            </a:xfrm>
            <a:prstGeom prst="rect">
              <a:avLst/>
            </a:prstGeom>
            <a:noFill/>
          </p:spPr>
          <p:txBody>
            <a:bodyPr wrap="square" rtlCol="0">
              <a:spAutoFit/>
            </a:bodyPr>
            <a:lstStyle/>
            <a:p>
              <a:pPr algn="ctr"/>
              <a:r>
                <a:rPr lang="en-US" sz="1200" dirty="0">
                  <a:solidFill>
                    <a:schemeClr val="bg1"/>
                  </a:solidFill>
                  <a:latin typeface="Tw Cen MT" panose="020B0602020104020603" pitchFamily="34" charset="0"/>
                </a:rPr>
                <a:t>MICROSOFT ACQUIRED GITHUB FOR $7.5 BILLION IN STOCK. THIS DEAL HEIGHTENED MICROSOFT’S FOCUS ON OPEN-SOURCE DEVELOPMENT</a:t>
              </a:r>
            </a:p>
          </p:txBody>
        </p:sp>
      </p:grpSp>
      <p:sp>
        <p:nvSpPr>
          <p:cNvPr id="114" name="TextBox 113">
            <a:extLst>
              <a:ext uri="{FF2B5EF4-FFF2-40B4-BE49-F238E27FC236}">
                <a16:creationId xmlns:a16="http://schemas.microsoft.com/office/drawing/2014/main" id="{B58D17C2-3595-44AD-9D77-27C29A8030BC}"/>
              </a:ext>
            </a:extLst>
          </p:cNvPr>
          <p:cNvSpPr txBox="1"/>
          <p:nvPr/>
        </p:nvSpPr>
        <p:spPr>
          <a:xfrm>
            <a:off x="4783446" y="3709155"/>
            <a:ext cx="2289049" cy="523220"/>
          </a:xfrm>
          <a:prstGeom prst="rect">
            <a:avLst/>
          </a:prstGeom>
          <a:noFill/>
        </p:spPr>
        <p:txBody>
          <a:bodyPr wrap="square" rtlCol="0">
            <a:spAutoFit/>
          </a:bodyPr>
          <a:lstStyle/>
          <a:p>
            <a:pPr algn="ctr"/>
            <a:r>
              <a:rPr lang="en-US" sz="2800" b="1" dirty="0">
                <a:solidFill>
                  <a:srgbClr val="52CBBE"/>
                </a:solidFill>
                <a:latin typeface="Tw Cen MT" panose="020B0602020104020603" pitchFamily="34" charset="0"/>
              </a:rPr>
              <a:t>2018</a:t>
            </a:r>
          </a:p>
        </p:txBody>
      </p:sp>
      <p:grpSp>
        <p:nvGrpSpPr>
          <p:cNvPr id="115" name="Group 114">
            <a:extLst>
              <a:ext uri="{FF2B5EF4-FFF2-40B4-BE49-F238E27FC236}">
                <a16:creationId xmlns:a16="http://schemas.microsoft.com/office/drawing/2014/main" id="{115D3786-3CB0-4D98-9C2D-11D4FBA5EAB9}"/>
              </a:ext>
            </a:extLst>
          </p:cNvPr>
          <p:cNvGrpSpPr/>
          <p:nvPr/>
        </p:nvGrpSpPr>
        <p:grpSpPr>
          <a:xfrm>
            <a:off x="6912585" y="4142156"/>
            <a:ext cx="2289049" cy="1471986"/>
            <a:chOff x="1514240" y="4816886"/>
            <a:chExt cx="2289049" cy="1471986"/>
          </a:xfrm>
        </p:grpSpPr>
        <p:sp>
          <p:nvSpPr>
            <p:cNvPr id="116" name="TextBox 115">
              <a:extLst>
                <a:ext uri="{FF2B5EF4-FFF2-40B4-BE49-F238E27FC236}">
                  <a16:creationId xmlns:a16="http://schemas.microsoft.com/office/drawing/2014/main" id="{572131EC-94E6-4982-85F7-903D6FA72171}"/>
                </a:ext>
              </a:extLst>
            </p:cNvPr>
            <p:cNvSpPr txBox="1"/>
            <p:nvPr/>
          </p:nvSpPr>
          <p:spPr>
            <a:xfrm>
              <a:off x="1514240" y="4816886"/>
              <a:ext cx="2289049" cy="369332"/>
            </a:xfrm>
            <a:prstGeom prst="rect">
              <a:avLst/>
            </a:prstGeom>
            <a:noFill/>
          </p:spPr>
          <p:txBody>
            <a:bodyPr wrap="square" rtlCol="0">
              <a:spAutoFit/>
            </a:bodyPr>
            <a:lstStyle/>
            <a:p>
              <a:pPr algn="ctr"/>
              <a:r>
                <a:rPr lang="en-US" b="1" dirty="0">
                  <a:solidFill>
                    <a:schemeClr val="bg1"/>
                  </a:solidFill>
                  <a:latin typeface="Tw Cen MT" panose="020B0602020104020603" pitchFamily="34" charset="0"/>
                </a:rPr>
                <a:t>ARCHIVE PROGRAM</a:t>
              </a:r>
            </a:p>
          </p:txBody>
        </p:sp>
        <p:sp>
          <p:nvSpPr>
            <p:cNvPr id="117" name="TextBox 116">
              <a:extLst>
                <a:ext uri="{FF2B5EF4-FFF2-40B4-BE49-F238E27FC236}">
                  <a16:creationId xmlns:a16="http://schemas.microsoft.com/office/drawing/2014/main" id="{B60C2261-B057-44FB-B300-F0F52E3F90C0}"/>
                </a:ext>
              </a:extLst>
            </p:cNvPr>
            <p:cNvSpPr txBox="1"/>
            <p:nvPr/>
          </p:nvSpPr>
          <p:spPr>
            <a:xfrm>
              <a:off x="1680890" y="5088543"/>
              <a:ext cx="1985253" cy="1200329"/>
            </a:xfrm>
            <a:prstGeom prst="rect">
              <a:avLst/>
            </a:prstGeom>
            <a:noFill/>
          </p:spPr>
          <p:txBody>
            <a:bodyPr wrap="square" rtlCol="0">
              <a:spAutoFit/>
            </a:bodyPr>
            <a:lstStyle/>
            <a:p>
              <a:pPr algn="ctr"/>
              <a:r>
                <a:rPr lang="en-US" sz="1200" dirty="0">
                  <a:solidFill>
                    <a:schemeClr val="bg1"/>
                  </a:solidFill>
                  <a:latin typeface="Tw Cen MT" panose="020B0602020104020603" pitchFamily="34" charset="0"/>
                </a:rPr>
                <a:t>GITHUB ARCHIVE PROGRAM WAS ESTABLISHED, TO ARCHIVE ITS OPEN SOURCE CODE IN PERPETUITY, AND SOON AFTER THEY LAUNCHED THEIR OWN CLI.</a:t>
              </a:r>
            </a:p>
          </p:txBody>
        </p:sp>
      </p:grpSp>
      <p:sp>
        <p:nvSpPr>
          <p:cNvPr id="118" name="TextBox 117">
            <a:extLst>
              <a:ext uri="{FF2B5EF4-FFF2-40B4-BE49-F238E27FC236}">
                <a16:creationId xmlns:a16="http://schemas.microsoft.com/office/drawing/2014/main" id="{D8562F22-E78F-4DD5-9BBD-EEAB69C0B365}"/>
              </a:ext>
            </a:extLst>
          </p:cNvPr>
          <p:cNvSpPr txBox="1"/>
          <p:nvPr/>
        </p:nvSpPr>
        <p:spPr>
          <a:xfrm>
            <a:off x="6912585" y="3709155"/>
            <a:ext cx="2289049" cy="523220"/>
          </a:xfrm>
          <a:prstGeom prst="rect">
            <a:avLst/>
          </a:prstGeom>
          <a:noFill/>
        </p:spPr>
        <p:txBody>
          <a:bodyPr wrap="square" rtlCol="0">
            <a:spAutoFit/>
          </a:bodyPr>
          <a:lstStyle/>
          <a:p>
            <a:pPr algn="ctr"/>
            <a:r>
              <a:rPr lang="en-US" sz="2800" b="1" dirty="0">
                <a:solidFill>
                  <a:srgbClr val="FEC630"/>
                </a:solidFill>
                <a:latin typeface="Tw Cen MT" panose="020B0602020104020603" pitchFamily="34" charset="0"/>
              </a:rPr>
              <a:t>2020</a:t>
            </a:r>
          </a:p>
        </p:txBody>
      </p:sp>
      <p:grpSp>
        <p:nvGrpSpPr>
          <p:cNvPr id="2" name="Group 1">
            <a:extLst>
              <a:ext uri="{FF2B5EF4-FFF2-40B4-BE49-F238E27FC236}">
                <a16:creationId xmlns:a16="http://schemas.microsoft.com/office/drawing/2014/main" id="{711450F4-A7BD-494E-BD71-C6C5EB8D03D1}"/>
              </a:ext>
            </a:extLst>
          </p:cNvPr>
          <p:cNvGrpSpPr/>
          <p:nvPr/>
        </p:nvGrpSpPr>
        <p:grpSpPr>
          <a:xfrm>
            <a:off x="3101220" y="1755914"/>
            <a:ext cx="1275682" cy="1275682"/>
            <a:chOff x="3063120" y="1755914"/>
            <a:chExt cx="1275682" cy="1275682"/>
          </a:xfrm>
        </p:grpSpPr>
        <p:sp>
          <p:nvSpPr>
            <p:cNvPr id="120" name="Teardrop 119">
              <a:extLst>
                <a:ext uri="{FF2B5EF4-FFF2-40B4-BE49-F238E27FC236}">
                  <a16:creationId xmlns:a16="http://schemas.microsoft.com/office/drawing/2014/main" id="{5E489B47-B2BB-4EFB-8EC4-21C10615E463}"/>
                </a:ext>
              </a:extLst>
            </p:cNvPr>
            <p:cNvSpPr/>
            <p:nvPr/>
          </p:nvSpPr>
          <p:spPr>
            <a:xfrm rot="8100000">
              <a:off x="3063120" y="1755914"/>
              <a:ext cx="1275682" cy="1275682"/>
            </a:xfrm>
            <a:prstGeom prst="teardrop">
              <a:avLst>
                <a:gd name="adj" fmla="val 109962"/>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862B435C-D1B2-4C1C-B995-8D888E87C5D7}"/>
                </a:ext>
              </a:extLst>
            </p:cNvPr>
            <p:cNvSpPr/>
            <p:nvPr/>
          </p:nvSpPr>
          <p:spPr>
            <a:xfrm>
              <a:off x="325746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a:extLst>
                <a:ext uri="{FF2B5EF4-FFF2-40B4-BE49-F238E27FC236}">
                  <a16:creationId xmlns:a16="http://schemas.microsoft.com/office/drawing/2014/main" id="{262C0D94-FE17-421D-AA32-BD4AFE13E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696" y="2066644"/>
              <a:ext cx="627392" cy="627390"/>
            </a:xfrm>
            <a:prstGeom prst="rect">
              <a:avLst/>
            </a:prstGeom>
          </p:spPr>
        </p:pic>
      </p:grpSp>
      <p:grpSp>
        <p:nvGrpSpPr>
          <p:cNvPr id="3" name="Group 2">
            <a:extLst>
              <a:ext uri="{FF2B5EF4-FFF2-40B4-BE49-F238E27FC236}">
                <a16:creationId xmlns:a16="http://schemas.microsoft.com/office/drawing/2014/main" id="{191C1607-C8B7-4B99-9DC5-3321A9E92D49}"/>
              </a:ext>
            </a:extLst>
          </p:cNvPr>
          <p:cNvGrpSpPr/>
          <p:nvPr/>
        </p:nvGrpSpPr>
        <p:grpSpPr>
          <a:xfrm>
            <a:off x="5280540" y="1755914"/>
            <a:ext cx="1275682" cy="1275682"/>
            <a:chOff x="5242440" y="1755914"/>
            <a:chExt cx="1275682" cy="1275682"/>
          </a:xfrm>
        </p:grpSpPr>
        <p:sp>
          <p:nvSpPr>
            <p:cNvPr id="124" name="Teardrop 123">
              <a:extLst>
                <a:ext uri="{FF2B5EF4-FFF2-40B4-BE49-F238E27FC236}">
                  <a16:creationId xmlns:a16="http://schemas.microsoft.com/office/drawing/2014/main" id="{A44D7BEA-70F0-4773-A72C-A5B9951D3536}"/>
                </a:ext>
              </a:extLst>
            </p:cNvPr>
            <p:cNvSpPr/>
            <p:nvPr/>
          </p:nvSpPr>
          <p:spPr>
            <a:xfrm rot="8100000">
              <a:off x="5242440" y="1755914"/>
              <a:ext cx="1275682" cy="1275682"/>
            </a:xfrm>
            <a:prstGeom prst="teardrop">
              <a:avLst>
                <a:gd name="adj" fmla="val 109962"/>
              </a:avLst>
            </a:prstGeom>
            <a:solidFill>
              <a:srgbClr val="52C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1431DABB-47B8-4640-BD39-9CC7E2CDA115}"/>
                </a:ext>
              </a:extLst>
            </p:cNvPr>
            <p:cNvSpPr/>
            <p:nvPr/>
          </p:nvSpPr>
          <p:spPr>
            <a:xfrm>
              <a:off x="5436789"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2" name="Picture 131">
              <a:extLst>
                <a:ext uri="{FF2B5EF4-FFF2-40B4-BE49-F238E27FC236}">
                  <a16:creationId xmlns:a16="http://schemas.microsoft.com/office/drawing/2014/main" id="{B5EEDA48-5891-495E-A9A5-8AEE839470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5681" y="2061164"/>
              <a:ext cx="659146" cy="659144"/>
            </a:xfrm>
            <a:prstGeom prst="rect">
              <a:avLst/>
            </a:prstGeom>
          </p:spPr>
        </p:pic>
      </p:grpSp>
      <p:grpSp>
        <p:nvGrpSpPr>
          <p:cNvPr id="4" name="Group 3">
            <a:extLst>
              <a:ext uri="{FF2B5EF4-FFF2-40B4-BE49-F238E27FC236}">
                <a16:creationId xmlns:a16="http://schemas.microsoft.com/office/drawing/2014/main" id="{FA807BE1-996E-4364-AC05-CAC8C826377C}"/>
              </a:ext>
            </a:extLst>
          </p:cNvPr>
          <p:cNvGrpSpPr/>
          <p:nvPr/>
        </p:nvGrpSpPr>
        <p:grpSpPr>
          <a:xfrm>
            <a:off x="7391281" y="1755914"/>
            <a:ext cx="1275682" cy="1275682"/>
            <a:chOff x="7353181" y="1755914"/>
            <a:chExt cx="1275682" cy="1275682"/>
          </a:xfrm>
        </p:grpSpPr>
        <p:sp>
          <p:nvSpPr>
            <p:cNvPr id="128" name="Teardrop 127">
              <a:extLst>
                <a:ext uri="{FF2B5EF4-FFF2-40B4-BE49-F238E27FC236}">
                  <a16:creationId xmlns:a16="http://schemas.microsoft.com/office/drawing/2014/main" id="{76257F1B-992C-4717-A6A2-EDE25A4F31C3}"/>
                </a:ext>
              </a:extLst>
            </p:cNvPr>
            <p:cNvSpPr/>
            <p:nvPr/>
          </p:nvSpPr>
          <p:spPr>
            <a:xfrm rot="8100000">
              <a:off x="7353181" y="1755914"/>
              <a:ext cx="1275682" cy="1275682"/>
            </a:xfrm>
            <a:prstGeom prst="teardrop">
              <a:avLst>
                <a:gd name="adj" fmla="val 109962"/>
              </a:avLst>
            </a:prstGeom>
            <a:solidFill>
              <a:srgbClr val="FEC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CBB174F9-BA66-486F-BC62-F2720CED100C}"/>
                </a:ext>
              </a:extLst>
            </p:cNvPr>
            <p:cNvSpPr/>
            <p:nvPr/>
          </p:nvSpPr>
          <p:spPr>
            <a:xfrm>
              <a:off x="7547530" y="1948912"/>
              <a:ext cx="889686" cy="889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58BE45EE-A44E-41D8-8C13-099C1F70EF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8666" y="2048456"/>
              <a:ext cx="684562" cy="684560"/>
            </a:xfrm>
            <a:prstGeom prst="rect">
              <a:avLst/>
            </a:prstGeom>
          </p:spPr>
        </p:pic>
      </p:grpSp>
    </p:spTree>
    <p:extLst>
      <p:ext uri="{BB962C8B-B14F-4D97-AF65-F5344CB8AC3E}">
        <p14:creationId xmlns:p14="http://schemas.microsoft.com/office/powerpoint/2010/main" val="2624499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p:cTn id="7" dur="250" fill="hold"/>
                                        <p:tgtEl>
                                          <p:spTgt spid="97"/>
                                        </p:tgtEl>
                                        <p:attrNameLst>
                                          <p:attrName>ppt_w</p:attrName>
                                        </p:attrNameLst>
                                      </p:cBhvr>
                                      <p:tavLst>
                                        <p:tav tm="0">
                                          <p:val>
                                            <p:fltVal val="0"/>
                                          </p:val>
                                        </p:tav>
                                        <p:tav tm="100000">
                                          <p:val>
                                            <p:strVal val="#ppt_w"/>
                                          </p:val>
                                        </p:tav>
                                      </p:tavLst>
                                    </p:anim>
                                    <p:anim calcmode="lin" valueType="num">
                                      <p:cBhvr>
                                        <p:cTn id="8" dur="250" fill="hold"/>
                                        <p:tgtEl>
                                          <p:spTgt spid="97"/>
                                        </p:tgtEl>
                                        <p:attrNameLst>
                                          <p:attrName>ppt_h</p:attrName>
                                        </p:attrNameLst>
                                      </p:cBhvr>
                                      <p:tavLst>
                                        <p:tav tm="0">
                                          <p:val>
                                            <p:fltVal val="0"/>
                                          </p:val>
                                        </p:tav>
                                        <p:tav tm="100000">
                                          <p:val>
                                            <p:strVal val="#ppt_h"/>
                                          </p:val>
                                        </p:tav>
                                      </p:tavLst>
                                    </p:anim>
                                    <p:animEffect transition="in" filter="fade">
                                      <p:cBhvr>
                                        <p:cTn id="9" dur="250"/>
                                        <p:tgtEl>
                                          <p:spTgt spid="97"/>
                                        </p:tgtEl>
                                      </p:cBhvr>
                                    </p:animEffect>
                                  </p:childTnLst>
                                </p:cTn>
                              </p:par>
                            </p:childTnLst>
                          </p:cTn>
                        </p:par>
                        <p:par>
                          <p:cTn id="10" fill="hold">
                            <p:stCondLst>
                              <p:cond delay="250"/>
                            </p:stCondLst>
                            <p:childTnLst>
                              <p:par>
                                <p:cTn id="11" presetID="53" presetClass="entr" presetSubtype="16" fill="hold" grpId="0" nodeType="after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p:cTn id="13" dur="250" fill="hold"/>
                                        <p:tgtEl>
                                          <p:spTgt spid="110"/>
                                        </p:tgtEl>
                                        <p:attrNameLst>
                                          <p:attrName>ppt_w</p:attrName>
                                        </p:attrNameLst>
                                      </p:cBhvr>
                                      <p:tavLst>
                                        <p:tav tm="0">
                                          <p:val>
                                            <p:fltVal val="0"/>
                                          </p:val>
                                        </p:tav>
                                        <p:tav tm="100000">
                                          <p:val>
                                            <p:strVal val="#ppt_w"/>
                                          </p:val>
                                        </p:tav>
                                      </p:tavLst>
                                    </p:anim>
                                    <p:anim calcmode="lin" valueType="num">
                                      <p:cBhvr>
                                        <p:cTn id="14" dur="250" fill="hold"/>
                                        <p:tgtEl>
                                          <p:spTgt spid="110"/>
                                        </p:tgtEl>
                                        <p:attrNameLst>
                                          <p:attrName>ppt_h</p:attrName>
                                        </p:attrNameLst>
                                      </p:cBhvr>
                                      <p:tavLst>
                                        <p:tav tm="0">
                                          <p:val>
                                            <p:fltVal val="0"/>
                                          </p:val>
                                        </p:tav>
                                        <p:tav tm="100000">
                                          <p:val>
                                            <p:strVal val="#ppt_h"/>
                                          </p:val>
                                        </p:tav>
                                      </p:tavLst>
                                    </p:anim>
                                    <p:animEffect transition="in" filter="fade">
                                      <p:cBhvr>
                                        <p:cTn id="15" dur="250"/>
                                        <p:tgtEl>
                                          <p:spTgt spid="110"/>
                                        </p:tgtEl>
                                      </p:cBhvr>
                                    </p:animEffect>
                                  </p:childTnLst>
                                </p:cTn>
                              </p:par>
                            </p:childTnLst>
                          </p:cTn>
                        </p:par>
                        <p:par>
                          <p:cTn id="16" fill="hold">
                            <p:stCondLst>
                              <p:cond delay="5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250" fill="hold"/>
                                        <p:tgtEl>
                                          <p:spTgt spid="2"/>
                                        </p:tgtEl>
                                        <p:attrNameLst>
                                          <p:attrName>ppt_w</p:attrName>
                                        </p:attrNameLst>
                                      </p:cBhvr>
                                      <p:tavLst>
                                        <p:tav tm="0">
                                          <p:val>
                                            <p:fltVal val="0"/>
                                          </p:val>
                                        </p:tav>
                                        <p:tav tm="100000">
                                          <p:val>
                                            <p:strVal val="#ppt_w"/>
                                          </p:val>
                                        </p:tav>
                                      </p:tavLst>
                                    </p:anim>
                                    <p:anim calcmode="lin" valueType="num">
                                      <p:cBhvr>
                                        <p:cTn id="20" dur="250" fill="hold"/>
                                        <p:tgtEl>
                                          <p:spTgt spid="2"/>
                                        </p:tgtEl>
                                        <p:attrNameLst>
                                          <p:attrName>ppt_h</p:attrName>
                                        </p:attrNameLst>
                                      </p:cBhvr>
                                      <p:tavLst>
                                        <p:tav tm="0">
                                          <p:val>
                                            <p:fltVal val="0"/>
                                          </p:val>
                                        </p:tav>
                                        <p:tav tm="100000">
                                          <p:val>
                                            <p:strVal val="#ppt_h"/>
                                          </p:val>
                                        </p:tav>
                                      </p:tavLst>
                                    </p:anim>
                                    <p:animEffect transition="in" filter="fade">
                                      <p:cBhvr>
                                        <p:cTn id="21" dur="250"/>
                                        <p:tgtEl>
                                          <p:spTgt spid="2"/>
                                        </p:tgtEl>
                                      </p:cBhvr>
                                    </p:animEffect>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107"/>
                                        </p:tgtEl>
                                        <p:attrNameLst>
                                          <p:attrName>style.visibility</p:attrName>
                                        </p:attrNameLst>
                                      </p:cBhvr>
                                      <p:to>
                                        <p:strVal val="visible"/>
                                      </p:to>
                                    </p:set>
                                    <p:animEffect transition="in" filter="fade">
                                      <p:cBhvr>
                                        <p:cTn id="25" dur="250"/>
                                        <p:tgtEl>
                                          <p:spTgt spid="107"/>
                                        </p:tgtEl>
                                      </p:cBhvr>
                                    </p:animEffect>
                                    <p:anim calcmode="lin" valueType="num">
                                      <p:cBhvr>
                                        <p:cTn id="26" dur="250" fill="hold"/>
                                        <p:tgtEl>
                                          <p:spTgt spid="107"/>
                                        </p:tgtEl>
                                        <p:attrNameLst>
                                          <p:attrName>ppt_x</p:attrName>
                                        </p:attrNameLst>
                                      </p:cBhvr>
                                      <p:tavLst>
                                        <p:tav tm="0">
                                          <p:val>
                                            <p:strVal val="#ppt_x"/>
                                          </p:val>
                                        </p:tav>
                                        <p:tav tm="100000">
                                          <p:val>
                                            <p:strVal val="#ppt_x"/>
                                          </p:val>
                                        </p:tav>
                                      </p:tavLst>
                                    </p:anim>
                                    <p:anim calcmode="lin" valueType="num">
                                      <p:cBhvr>
                                        <p:cTn id="27" dur="250" fill="hold"/>
                                        <p:tgtEl>
                                          <p:spTgt spid="107"/>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2" presetClass="entr" presetSubtype="8" fill="hold" nodeType="afterEffect">
                                  <p:stCondLst>
                                    <p:cond delay="250"/>
                                  </p:stCondLst>
                                  <p:childTnLst>
                                    <p:set>
                                      <p:cBhvr>
                                        <p:cTn id="30" dur="1" fill="hold">
                                          <p:stCondLst>
                                            <p:cond delay="0"/>
                                          </p:stCondLst>
                                        </p:cTn>
                                        <p:tgtEl>
                                          <p:spTgt spid="96"/>
                                        </p:tgtEl>
                                        <p:attrNameLst>
                                          <p:attrName>style.visibility</p:attrName>
                                        </p:attrNameLst>
                                      </p:cBhvr>
                                      <p:to>
                                        <p:strVal val="visible"/>
                                      </p:to>
                                    </p:set>
                                    <p:animEffect transition="in" filter="wipe(left)">
                                      <p:cBhvr>
                                        <p:cTn id="31" dur="500"/>
                                        <p:tgtEl>
                                          <p:spTgt spid="96"/>
                                        </p:tgtEl>
                                      </p:cBhvr>
                                    </p:animEffect>
                                  </p:childTnLst>
                                </p:cTn>
                              </p:par>
                            </p:childTnLst>
                          </p:cTn>
                        </p:par>
                        <p:par>
                          <p:cTn id="32" fill="hold">
                            <p:stCondLst>
                              <p:cond delay="1750"/>
                            </p:stCondLst>
                            <p:childTnLst>
                              <p:par>
                                <p:cTn id="33" presetID="53" presetClass="entr" presetSubtype="16" fill="hold" nodeType="afterEffect">
                                  <p:stCondLst>
                                    <p:cond delay="0"/>
                                  </p:stCondLst>
                                  <p:childTnLst>
                                    <p:set>
                                      <p:cBhvr>
                                        <p:cTn id="34" dur="1" fill="hold">
                                          <p:stCondLst>
                                            <p:cond delay="0"/>
                                          </p:stCondLst>
                                        </p:cTn>
                                        <p:tgtEl>
                                          <p:spTgt spid="101"/>
                                        </p:tgtEl>
                                        <p:attrNameLst>
                                          <p:attrName>style.visibility</p:attrName>
                                        </p:attrNameLst>
                                      </p:cBhvr>
                                      <p:to>
                                        <p:strVal val="visible"/>
                                      </p:to>
                                    </p:set>
                                    <p:anim calcmode="lin" valueType="num">
                                      <p:cBhvr>
                                        <p:cTn id="35" dur="250" fill="hold"/>
                                        <p:tgtEl>
                                          <p:spTgt spid="101"/>
                                        </p:tgtEl>
                                        <p:attrNameLst>
                                          <p:attrName>ppt_w</p:attrName>
                                        </p:attrNameLst>
                                      </p:cBhvr>
                                      <p:tavLst>
                                        <p:tav tm="0">
                                          <p:val>
                                            <p:fltVal val="0"/>
                                          </p:val>
                                        </p:tav>
                                        <p:tav tm="100000">
                                          <p:val>
                                            <p:strVal val="#ppt_w"/>
                                          </p:val>
                                        </p:tav>
                                      </p:tavLst>
                                    </p:anim>
                                    <p:anim calcmode="lin" valueType="num">
                                      <p:cBhvr>
                                        <p:cTn id="36" dur="250" fill="hold"/>
                                        <p:tgtEl>
                                          <p:spTgt spid="101"/>
                                        </p:tgtEl>
                                        <p:attrNameLst>
                                          <p:attrName>ppt_h</p:attrName>
                                        </p:attrNameLst>
                                      </p:cBhvr>
                                      <p:tavLst>
                                        <p:tav tm="0">
                                          <p:val>
                                            <p:fltVal val="0"/>
                                          </p:val>
                                        </p:tav>
                                        <p:tav tm="100000">
                                          <p:val>
                                            <p:strVal val="#ppt_h"/>
                                          </p:val>
                                        </p:tav>
                                      </p:tavLst>
                                    </p:anim>
                                    <p:animEffect transition="in" filter="fade">
                                      <p:cBhvr>
                                        <p:cTn id="37" dur="250"/>
                                        <p:tgtEl>
                                          <p:spTgt spid="101"/>
                                        </p:tgtEl>
                                      </p:cBhvr>
                                    </p:animEffect>
                                  </p:childTnLst>
                                </p:cTn>
                              </p:par>
                            </p:childTnLst>
                          </p:cTn>
                        </p:par>
                        <p:par>
                          <p:cTn id="38" fill="hold">
                            <p:stCondLst>
                              <p:cond delay="2000"/>
                            </p:stCondLst>
                            <p:childTnLst>
                              <p:par>
                                <p:cTn id="39" presetID="53" presetClass="entr" presetSubtype="16"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 calcmode="lin" valueType="num">
                                      <p:cBhvr>
                                        <p:cTn id="41" dur="250" fill="hold"/>
                                        <p:tgtEl>
                                          <p:spTgt spid="3"/>
                                        </p:tgtEl>
                                        <p:attrNameLst>
                                          <p:attrName>ppt_w</p:attrName>
                                        </p:attrNameLst>
                                      </p:cBhvr>
                                      <p:tavLst>
                                        <p:tav tm="0">
                                          <p:val>
                                            <p:fltVal val="0"/>
                                          </p:val>
                                        </p:tav>
                                        <p:tav tm="100000">
                                          <p:val>
                                            <p:strVal val="#ppt_w"/>
                                          </p:val>
                                        </p:tav>
                                      </p:tavLst>
                                    </p:anim>
                                    <p:anim calcmode="lin" valueType="num">
                                      <p:cBhvr>
                                        <p:cTn id="42" dur="250" fill="hold"/>
                                        <p:tgtEl>
                                          <p:spTgt spid="3"/>
                                        </p:tgtEl>
                                        <p:attrNameLst>
                                          <p:attrName>ppt_h</p:attrName>
                                        </p:attrNameLst>
                                      </p:cBhvr>
                                      <p:tavLst>
                                        <p:tav tm="0">
                                          <p:val>
                                            <p:fltVal val="0"/>
                                          </p:val>
                                        </p:tav>
                                        <p:tav tm="100000">
                                          <p:val>
                                            <p:strVal val="#ppt_h"/>
                                          </p:val>
                                        </p:tav>
                                      </p:tavLst>
                                    </p:anim>
                                    <p:animEffect transition="in" filter="fade">
                                      <p:cBhvr>
                                        <p:cTn id="43" dur="250"/>
                                        <p:tgtEl>
                                          <p:spTgt spid="3"/>
                                        </p:tgtEl>
                                      </p:cBhvr>
                                    </p:animEffect>
                                  </p:childTnLst>
                                </p:cTn>
                              </p:par>
                            </p:childTnLst>
                          </p:cTn>
                        </p:par>
                        <p:par>
                          <p:cTn id="44" fill="hold">
                            <p:stCondLst>
                              <p:cond delay="2250"/>
                            </p:stCondLst>
                            <p:childTnLst>
                              <p:par>
                                <p:cTn id="45" presetID="53" presetClass="entr" presetSubtype="16" fill="hold" grpId="0" nodeType="afterEffect">
                                  <p:stCondLst>
                                    <p:cond delay="0"/>
                                  </p:stCondLst>
                                  <p:childTnLst>
                                    <p:set>
                                      <p:cBhvr>
                                        <p:cTn id="46" dur="1" fill="hold">
                                          <p:stCondLst>
                                            <p:cond delay="0"/>
                                          </p:stCondLst>
                                        </p:cTn>
                                        <p:tgtEl>
                                          <p:spTgt spid="114"/>
                                        </p:tgtEl>
                                        <p:attrNameLst>
                                          <p:attrName>style.visibility</p:attrName>
                                        </p:attrNameLst>
                                      </p:cBhvr>
                                      <p:to>
                                        <p:strVal val="visible"/>
                                      </p:to>
                                    </p:set>
                                    <p:anim calcmode="lin" valueType="num">
                                      <p:cBhvr>
                                        <p:cTn id="47" dur="250" fill="hold"/>
                                        <p:tgtEl>
                                          <p:spTgt spid="114"/>
                                        </p:tgtEl>
                                        <p:attrNameLst>
                                          <p:attrName>ppt_w</p:attrName>
                                        </p:attrNameLst>
                                      </p:cBhvr>
                                      <p:tavLst>
                                        <p:tav tm="0">
                                          <p:val>
                                            <p:fltVal val="0"/>
                                          </p:val>
                                        </p:tav>
                                        <p:tav tm="100000">
                                          <p:val>
                                            <p:strVal val="#ppt_w"/>
                                          </p:val>
                                        </p:tav>
                                      </p:tavLst>
                                    </p:anim>
                                    <p:anim calcmode="lin" valueType="num">
                                      <p:cBhvr>
                                        <p:cTn id="48" dur="250" fill="hold"/>
                                        <p:tgtEl>
                                          <p:spTgt spid="114"/>
                                        </p:tgtEl>
                                        <p:attrNameLst>
                                          <p:attrName>ppt_h</p:attrName>
                                        </p:attrNameLst>
                                      </p:cBhvr>
                                      <p:tavLst>
                                        <p:tav tm="0">
                                          <p:val>
                                            <p:fltVal val="0"/>
                                          </p:val>
                                        </p:tav>
                                        <p:tav tm="100000">
                                          <p:val>
                                            <p:strVal val="#ppt_h"/>
                                          </p:val>
                                        </p:tav>
                                      </p:tavLst>
                                    </p:anim>
                                    <p:animEffect transition="in" filter="fade">
                                      <p:cBhvr>
                                        <p:cTn id="49" dur="250"/>
                                        <p:tgtEl>
                                          <p:spTgt spid="114"/>
                                        </p:tgtEl>
                                      </p:cBhvr>
                                    </p:animEffect>
                                  </p:childTnLst>
                                </p:cTn>
                              </p:par>
                            </p:childTnLst>
                          </p:cTn>
                        </p:par>
                        <p:par>
                          <p:cTn id="50" fill="hold">
                            <p:stCondLst>
                              <p:cond delay="2500"/>
                            </p:stCondLst>
                            <p:childTnLst>
                              <p:par>
                                <p:cTn id="51" presetID="42" presetClass="entr" presetSubtype="0" fill="hold" nodeType="afterEffect">
                                  <p:stCondLst>
                                    <p:cond delay="0"/>
                                  </p:stCondLst>
                                  <p:childTnLst>
                                    <p:set>
                                      <p:cBhvr>
                                        <p:cTn id="52" dur="1" fill="hold">
                                          <p:stCondLst>
                                            <p:cond delay="0"/>
                                          </p:stCondLst>
                                        </p:cTn>
                                        <p:tgtEl>
                                          <p:spTgt spid="111"/>
                                        </p:tgtEl>
                                        <p:attrNameLst>
                                          <p:attrName>style.visibility</p:attrName>
                                        </p:attrNameLst>
                                      </p:cBhvr>
                                      <p:to>
                                        <p:strVal val="visible"/>
                                      </p:to>
                                    </p:set>
                                    <p:animEffect transition="in" filter="fade">
                                      <p:cBhvr>
                                        <p:cTn id="53" dur="250"/>
                                        <p:tgtEl>
                                          <p:spTgt spid="111"/>
                                        </p:tgtEl>
                                      </p:cBhvr>
                                    </p:animEffect>
                                    <p:anim calcmode="lin" valueType="num">
                                      <p:cBhvr>
                                        <p:cTn id="54" dur="250" fill="hold"/>
                                        <p:tgtEl>
                                          <p:spTgt spid="111"/>
                                        </p:tgtEl>
                                        <p:attrNameLst>
                                          <p:attrName>ppt_x</p:attrName>
                                        </p:attrNameLst>
                                      </p:cBhvr>
                                      <p:tavLst>
                                        <p:tav tm="0">
                                          <p:val>
                                            <p:strVal val="#ppt_x"/>
                                          </p:val>
                                        </p:tav>
                                        <p:tav tm="100000">
                                          <p:val>
                                            <p:strVal val="#ppt_x"/>
                                          </p:val>
                                        </p:tav>
                                      </p:tavLst>
                                    </p:anim>
                                    <p:anim calcmode="lin" valueType="num">
                                      <p:cBhvr>
                                        <p:cTn id="55" dur="250" fill="hold"/>
                                        <p:tgtEl>
                                          <p:spTgt spid="111"/>
                                        </p:tgtEl>
                                        <p:attrNameLst>
                                          <p:attrName>ppt_y</p:attrName>
                                        </p:attrNameLst>
                                      </p:cBhvr>
                                      <p:tavLst>
                                        <p:tav tm="0">
                                          <p:val>
                                            <p:strVal val="#ppt_y+.1"/>
                                          </p:val>
                                        </p:tav>
                                        <p:tav tm="100000">
                                          <p:val>
                                            <p:strVal val="#ppt_y"/>
                                          </p:val>
                                        </p:tav>
                                      </p:tavLst>
                                    </p:anim>
                                  </p:childTnLst>
                                </p:cTn>
                              </p:par>
                            </p:childTnLst>
                          </p:cTn>
                        </p:par>
                        <p:par>
                          <p:cTn id="56" fill="hold">
                            <p:stCondLst>
                              <p:cond delay="2750"/>
                            </p:stCondLst>
                            <p:childTnLst>
                              <p:par>
                                <p:cTn id="57" presetID="22" presetClass="entr" presetSubtype="8" fill="hold" nodeType="afterEffect">
                                  <p:stCondLst>
                                    <p:cond delay="250"/>
                                  </p:stCondLst>
                                  <p:childTnLst>
                                    <p:set>
                                      <p:cBhvr>
                                        <p:cTn id="58" dur="1" fill="hold">
                                          <p:stCondLst>
                                            <p:cond delay="0"/>
                                          </p:stCondLst>
                                        </p:cTn>
                                        <p:tgtEl>
                                          <p:spTgt spid="100"/>
                                        </p:tgtEl>
                                        <p:attrNameLst>
                                          <p:attrName>style.visibility</p:attrName>
                                        </p:attrNameLst>
                                      </p:cBhvr>
                                      <p:to>
                                        <p:strVal val="visible"/>
                                      </p:to>
                                    </p:set>
                                    <p:animEffect transition="in" filter="wipe(left)">
                                      <p:cBhvr>
                                        <p:cTn id="59" dur="500"/>
                                        <p:tgtEl>
                                          <p:spTgt spid="100"/>
                                        </p:tgtEl>
                                      </p:cBhvr>
                                    </p:animEffect>
                                  </p:childTnLst>
                                </p:cTn>
                              </p:par>
                            </p:childTnLst>
                          </p:cTn>
                        </p:par>
                        <p:par>
                          <p:cTn id="60" fill="hold">
                            <p:stCondLst>
                              <p:cond delay="3500"/>
                            </p:stCondLst>
                            <p:childTnLst>
                              <p:par>
                                <p:cTn id="61" presetID="53" presetClass="entr" presetSubtype="16" fill="hold" nodeType="afterEffect">
                                  <p:stCondLst>
                                    <p:cond delay="0"/>
                                  </p:stCondLst>
                                  <p:childTnLst>
                                    <p:set>
                                      <p:cBhvr>
                                        <p:cTn id="62" dur="1" fill="hold">
                                          <p:stCondLst>
                                            <p:cond delay="0"/>
                                          </p:stCondLst>
                                        </p:cTn>
                                        <p:tgtEl>
                                          <p:spTgt spid="104"/>
                                        </p:tgtEl>
                                        <p:attrNameLst>
                                          <p:attrName>style.visibility</p:attrName>
                                        </p:attrNameLst>
                                      </p:cBhvr>
                                      <p:to>
                                        <p:strVal val="visible"/>
                                      </p:to>
                                    </p:set>
                                    <p:anim calcmode="lin" valueType="num">
                                      <p:cBhvr>
                                        <p:cTn id="63" dur="250" fill="hold"/>
                                        <p:tgtEl>
                                          <p:spTgt spid="104"/>
                                        </p:tgtEl>
                                        <p:attrNameLst>
                                          <p:attrName>ppt_w</p:attrName>
                                        </p:attrNameLst>
                                      </p:cBhvr>
                                      <p:tavLst>
                                        <p:tav tm="0">
                                          <p:val>
                                            <p:fltVal val="0"/>
                                          </p:val>
                                        </p:tav>
                                        <p:tav tm="100000">
                                          <p:val>
                                            <p:strVal val="#ppt_w"/>
                                          </p:val>
                                        </p:tav>
                                      </p:tavLst>
                                    </p:anim>
                                    <p:anim calcmode="lin" valueType="num">
                                      <p:cBhvr>
                                        <p:cTn id="64" dur="250" fill="hold"/>
                                        <p:tgtEl>
                                          <p:spTgt spid="104"/>
                                        </p:tgtEl>
                                        <p:attrNameLst>
                                          <p:attrName>ppt_h</p:attrName>
                                        </p:attrNameLst>
                                      </p:cBhvr>
                                      <p:tavLst>
                                        <p:tav tm="0">
                                          <p:val>
                                            <p:fltVal val="0"/>
                                          </p:val>
                                        </p:tav>
                                        <p:tav tm="100000">
                                          <p:val>
                                            <p:strVal val="#ppt_h"/>
                                          </p:val>
                                        </p:tav>
                                      </p:tavLst>
                                    </p:anim>
                                    <p:animEffect transition="in" filter="fade">
                                      <p:cBhvr>
                                        <p:cTn id="65" dur="250"/>
                                        <p:tgtEl>
                                          <p:spTgt spid="104"/>
                                        </p:tgtEl>
                                      </p:cBhvr>
                                    </p:animEffect>
                                  </p:childTnLst>
                                </p:cTn>
                              </p:par>
                            </p:childTnLst>
                          </p:cTn>
                        </p:par>
                        <p:par>
                          <p:cTn id="66" fill="hold">
                            <p:stCondLst>
                              <p:cond delay="3750"/>
                            </p:stCondLst>
                            <p:childTnLst>
                              <p:par>
                                <p:cTn id="67" presetID="53" presetClass="entr" presetSubtype="16" fill="hold" grpId="0" nodeType="afterEffect">
                                  <p:stCondLst>
                                    <p:cond delay="0"/>
                                  </p:stCondLst>
                                  <p:childTnLst>
                                    <p:set>
                                      <p:cBhvr>
                                        <p:cTn id="68" dur="1" fill="hold">
                                          <p:stCondLst>
                                            <p:cond delay="0"/>
                                          </p:stCondLst>
                                        </p:cTn>
                                        <p:tgtEl>
                                          <p:spTgt spid="118"/>
                                        </p:tgtEl>
                                        <p:attrNameLst>
                                          <p:attrName>style.visibility</p:attrName>
                                        </p:attrNameLst>
                                      </p:cBhvr>
                                      <p:to>
                                        <p:strVal val="visible"/>
                                      </p:to>
                                    </p:set>
                                    <p:anim calcmode="lin" valueType="num">
                                      <p:cBhvr>
                                        <p:cTn id="69" dur="250" fill="hold"/>
                                        <p:tgtEl>
                                          <p:spTgt spid="118"/>
                                        </p:tgtEl>
                                        <p:attrNameLst>
                                          <p:attrName>ppt_w</p:attrName>
                                        </p:attrNameLst>
                                      </p:cBhvr>
                                      <p:tavLst>
                                        <p:tav tm="0">
                                          <p:val>
                                            <p:fltVal val="0"/>
                                          </p:val>
                                        </p:tav>
                                        <p:tav tm="100000">
                                          <p:val>
                                            <p:strVal val="#ppt_w"/>
                                          </p:val>
                                        </p:tav>
                                      </p:tavLst>
                                    </p:anim>
                                    <p:anim calcmode="lin" valueType="num">
                                      <p:cBhvr>
                                        <p:cTn id="70" dur="250" fill="hold"/>
                                        <p:tgtEl>
                                          <p:spTgt spid="118"/>
                                        </p:tgtEl>
                                        <p:attrNameLst>
                                          <p:attrName>ppt_h</p:attrName>
                                        </p:attrNameLst>
                                      </p:cBhvr>
                                      <p:tavLst>
                                        <p:tav tm="0">
                                          <p:val>
                                            <p:fltVal val="0"/>
                                          </p:val>
                                        </p:tav>
                                        <p:tav tm="100000">
                                          <p:val>
                                            <p:strVal val="#ppt_h"/>
                                          </p:val>
                                        </p:tav>
                                      </p:tavLst>
                                    </p:anim>
                                    <p:animEffect transition="in" filter="fade">
                                      <p:cBhvr>
                                        <p:cTn id="71" dur="250"/>
                                        <p:tgtEl>
                                          <p:spTgt spid="118"/>
                                        </p:tgtEl>
                                      </p:cBhvr>
                                    </p:animEffect>
                                  </p:childTnLst>
                                </p:cTn>
                              </p:par>
                            </p:childTnLst>
                          </p:cTn>
                        </p:par>
                        <p:par>
                          <p:cTn id="72" fill="hold">
                            <p:stCondLst>
                              <p:cond delay="4000"/>
                            </p:stCondLst>
                            <p:childTnLst>
                              <p:par>
                                <p:cTn id="73" presetID="42" presetClass="entr" presetSubtype="0" fill="hold" nodeType="afterEffect">
                                  <p:stCondLst>
                                    <p:cond delay="0"/>
                                  </p:stCondLst>
                                  <p:childTnLst>
                                    <p:set>
                                      <p:cBhvr>
                                        <p:cTn id="74" dur="1" fill="hold">
                                          <p:stCondLst>
                                            <p:cond delay="0"/>
                                          </p:stCondLst>
                                        </p:cTn>
                                        <p:tgtEl>
                                          <p:spTgt spid="115"/>
                                        </p:tgtEl>
                                        <p:attrNameLst>
                                          <p:attrName>style.visibility</p:attrName>
                                        </p:attrNameLst>
                                      </p:cBhvr>
                                      <p:to>
                                        <p:strVal val="visible"/>
                                      </p:to>
                                    </p:set>
                                    <p:animEffect transition="in" filter="fade">
                                      <p:cBhvr>
                                        <p:cTn id="75" dur="250"/>
                                        <p:tgtEl>
                                          <p:spTgt spid="115"/>
                                        </p:tgtEl>
                                      </p:cBhvr>
                                    </p:animEffect>
                                    <p:anim calcmode="lin" valueType="num">
                                      <p:cBhvr>
                                        <p:cTn id="76" dur="250" fill="hold"/>
                                        <p:tgtEl>
                                          <p:spTgt spid="115"/>
                                        </p:tgtEl>
                                        <p:attrNameLst>
                                          <p:attrName>ppt_x</p:attrName>
                                        </p:attrNameLst>
                                      </p:cBhvr>
                                      <p:tavLst>
                                        <p:tav tm="0">
                                          <p:val>
                                            <p:strVal val="#ppt_x"/>
                                          </p:val>
                                        </p:tav>
                                        <p:tav tm="100000">
                                          <p:val>
                                            <p:strVal val="#ppt_x"/>
                                          </p:val>
                                        </p:tav>
                                      </p:tavLst>
                                    </p:anim>
                                    <p:anim calcmode="lin" valueType="num">
                                      <p:cBhvr>
                                        <p:cTn id="77" dur="250" fill="hold"/>
                                        <p:tgtEl>
                                          <p:spTgt spid="115"/>
                                        </p:tgtEl>
                                        <p:attrNameLst>
                                          <p:attrName>ppt_y</p:attrName>
                                        </p:attrNameLst>
                                      </p:cBhvr>
                                      <p:tavLst>
                                        <p:tav tm="0">
                                          <p:val>
                                            <p:strVal val="#ppt_y+.1"/>
                                          </p:val>
                                        </p:tav>
                                        <p:tav tm="100000">
                                          <p:val>
                                            <p:strVal val="#ppt_y"/>
                                          </p:val>
                                        </p:tav>
                                      </p:tavLst>
                                    </p:anim>
                                  </p:childTnLst>
                                </p:cTn>
                              </p:par>
                            </p:childTnLst>
                          </p:cTn>
                        </p:par>
                        <p:par>
                          <p:cTn id="78" fill="hold">
                            <p:stCondLst>
                              <p:cond delay="4250"/>
                            </p:stCondLst>
                            <p:childTnLst>
                              <p:par>
                                <p:cTn id="79" presetID="53" presetClass="entr" presetSubtype="16" fill="hold" nodeType="afterEffect">
                                  <p:stCondLst>
                                    <p:cond delay="0"/>
                                  </p:stCondLst>
                                  <p:childTnLst>
                                    <p:set>
                                      <p:cBhvr>
                                        <p:cTn id="80" dur="1" fill="hold">
                                          <p:stCondLst>
                                            <p:cond delay="0"/>
                                          </p:stCondLst>
                                        </p:cTn>
                                        <p:tgtEl>
                                          <p:spTgt spid="4"/>
                                        </p:tgtEl>
                                        <p:attrNameLst>
                                          <p:attrName>style.visibility</p:attrName>
                                        </p:attrNameLst>
                                      </p:cBhvr>
                                      <p:to>
                                        <p:strVal val="visible"/>
                                      </p:to>
                                    </p:set>
                                    <p:anim calcmode="lin" valueType="num">
                                      <p:cBhvr>
                                        <p:cTn id="81" dur="250" fill="hold"/>
                                        <p:tgtEl>
                                          <p:spTgt spid="4"/>
                                        </p:tgtEl>
                                        <p:attrNameLst>
                                          <p:attrName>ppt_w</p:attrName>
                                        </p:attrNameLst>
                                      </p:cBhvr>
                                      <p:tavLst>
                                        <p:tav tm="0">
                                          <p:val>
                                            <p:fltVal val="0"/>
                                          </p:val>
                                        </p:tav>
                                        <p:tav tm="100000">
                                          <p:val>
                                            <p:strVal val="#ppt_w"/>
                                          </p:val>
                                        </p:tav>
                                      </p:tavLst>
                                    </p:anim>
                                    <p:anim calcmode="lin" valueType="num">
                                      <p:cBhvr>
                                        <p:cTn id="82" dur="250" fill="hold"/>
                                        <p:tgtEl>
                                          <p:spTgt spid="4"/>
                                        </p:tgtEl>
                                        <p:attrNameLst>
                                          <p:attrName>ppt_h</p:attrName>
                                        </p:attrNameLst>
                                      </p:cBhvr>
                                      <p:tavLst>
                                        <p:tav tm="0">
                                          <p:val>
                                            <p:fltVal val="0"/>
                                          </p:val>
                                        </p:tav>
                                        <p:tav tm="100000">
                                          <p:val>
                                            <p:strVal val="#ppt_h"/>
                                          </p:val>
                                        </p:tav>
                                      </p:tavLst>
                                    </p:anim>
                                    <p:animEffect transition="in" filter="fade">
                                      <p:cBhvr>
                                        <p:cTn id="83"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4" grpId="0"/>
      <p:bldP spid="1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highlight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7638543" y="-1"/>
            <a:ext cx="8692332" cy="6858000"/>
            <a:chOff x="718505" y="-1"/>
            <a:chExt cx="8692332" cy="6858000"/>
          </a:xfrm>
        </p:grpSpPr>
        <p:sp>
          <p:nvSpPr>
            <p:cNvPr id="72" name="Rectangle 71">
              <a:extLst>
                <a:ext uri="{FF2B5EF4-FFF2-40B4-BE49-F238E27FC236}">
                  <a16:creationId xmlns:a16="http://schemas.microsoft.com/office/drawing/2014/main" id="{824F072A-08CC-4CC6-B5EF-C1833A244FA3}"/>
                </a:ext>
              </a:extLst>
            </p:cNvPr>
            <p:cNvSpPr/>
            <p:nvPr/>
          </p:nvSpPr>
          <p:spPr>
            <a:xfrm>
              <a:off x="718505" y="-1"/>
              <a:ext cx="869233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market</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00" name="Group 99">
            <a:extLst>
              <a:ext uri="{FF2B5EF4-FFF2-40B4-BE49-F238E27FC236}">
                <a16:creationId xmlns:a16="http://schemas.microsoft.com/office/drawing/2014/main" id="{CC89FF31-8612-4FD2-9987-7B2B659E4399}"/>
              </a:ext>
            </a:extLst>
          </p:cNvPr>
          <p:cNvGrpSpPr/>
          <p:nvPr/>
        </p:nvGrpSpPr>
        <p:grpSpPr>
          <a:xfrm>
            <a:off x="1590156" y="1623565"/>
            <a:ext cx="2017224" cy="2017224"/>
            <a:chOff x="1466851" y="1754971"/>
            <a:chExt cx="2362200" cy="2362200"/>
          </a:xfrm>
        </p:grpSpPr>
        <p:sp>
          <p:nvSpPr>
            <p:cNvPr id="101" name="Oval 100">
              <a:extLst>
                <a:ext uri="{FF2B5EF4-FFF2-40B4-BE49-F238E27FC236}">
                  <a16:creationId xmlns:a16="http://schemas.microsoft.com/office/drawing/2014/main" id="{8A4AD62D-BD7E-415D-B725-6AC37487928F}"/>
                </a:ext>
              </a:extLst>
            </p:cNvPr>
            <p:cNvSpPr/>
            <p:nvPr/>
          </p:nvSpPr>
          <p:spPr>
            <a:xfrm>
              <a:off x="1466851" y="1754971"/>
              <a:ext cx="2362200" cy="236220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AD995FC3-C541-42EF-8CAA-48FBA94B94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22979" y="1907373"/>
              <a:ext cx="2049942" cy="2057396"/>
            </a:xfrm>
            <a:prstGeom prst="ellipse">
              <a:avLst/>
            </a:prstGeom>
          </p:spPr>
        </p:pic>
      </p:grpSp>
      <p:grpSp>
        <p:nvGrpSpPr>
          <p:cNvPr id="103" name="Group 102">
            <a:extLst>
              <a:ext uri="{FF2B5EF4-FFF2-40B4-BE49-F238E27FC236}">
                <a16:creationId xmlns:a16="http://schemas.microsoft.com/office/drawing/2014/main" id="{558BBFA0-22AC-4630-95CF-DD11BBF46981}"/>
              </a:ext>
            </a:extLst>
          </p:cNvPr>
          <p:cNvGrpSpPr/>
          <p:nvPr/>
        </p:nvGrpSpPr>
        <p:grpSpPr>
          <a:xfrm>
            <a:off x="4287817" y="1594502"/>
            <a:ext cx="2075350" cy="2075350"/>
            <a:chOff x="4388156" y="1754971"/>
            <a:chExt cx="2362200" cy="2362200"/>
          </a:xfrm>
          <a:solidFill>
            <a:srgbClr val="03A1A4"/>
          </a:solidFill>
        </p:grpSpPr>
        <p:sp>
          <p:nvSpPr>
            <p:cNvPr id="104" name="Oval 103">
              <a:extLst>
                <a:ext uri="{FF2B5EF4-FFF2-40B4-BE49-F238E27FC236}">
                  <a16:creationId xmlns:a16="http://schemas.microsoft.com/office/drawing/2014/main" id="{8106C475-63FF-4B88-9037-7D4296DCF408}"/>
                </a:ext>
              </a:extLst>
            </p:cNvPr>
            <p:cNvSpPr/>
            <p:nvPr/>
          </p:nvSpPr>
          <p:spPr>
            <a:xfrm>
              <a:off x="4388156" y="1754971"/>
              <a:ext cx="2362200" cy="2362200"/>
            </a:xfrm>
            <a:prstGeom prst="ellipse">
              <a:avLst/>
            </a:pr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 name="Picture 104">
              <a:extLst>
                <a:ext uri="{FF2B5EF4-FFF2-40B4-BE49-F238E27FC236}">
                  <a16:creationId xmlns:a16="http://schemas.microsoft.com/office/drawing/2014/main" id="{5A49D4CA-4AB4-4B81-87DF-16F4C749B5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540558" y="1907373"/>
              <a:ext cx="2057396" cy="2057396"/>
            </a:xfrm>
            <a:prstGeom prst="ellipse">
              <a:avLst/>
            </a:prstGeom>
            <a:grpFill/>
          </p:spPr>
        </p:pic>
      </p:grpSp>
      <p:grpSp>
        <p:nvGrpSpPr>
          <p:cNvPr id="106" name="Group 105">
            <a:extLst>
              <a:ext uri="{FF2B5EF4-FFF2-40B4-BE49-F238E27FC236}">
                <a16:creationId xmlns:a16="http://schemas.microsoft.com/office/drawing/2014/main" id="{4FA7696F-3A12-4749-96EF-506789697582}"/>
              </a:ext>
            </a:extLst>
          </p:cNvPr>
          <p:cNvGrpSpPr/>
          <p:nvPr/>
        </p:nvGrpSpPr>
        <p:grpSpPr>
          <a:xfrm>
            <a:off x="7057250" y="1589351"/>
            <a:ext cx="2085652" cy="2085652"/>
            <a:chOff x="7245656" y="1754971"/>
            <a:chExt cx="2362200" cy="2362200"/>
          </a:xfrm>
          <a:solidFill>
            <a:srgbClr val="EE9524"/>
          </a:solidFill>
        </p:grpSpPr>
        <p:sp>
          <p:nvSpPr>
            <p:cNvPr id="107" name="Oval 106">
              <a:extLst>
                <a:ext uri="{FF2B5EF4-FFF2-40B4-BE49-F238E27FC236}">
                  <a16:creationId xmlns:a16="http://schemas.microsoft.com/office/drawing/2014/main" id="{BEA41108-70F3-44FD-9476-BB5FCAD01852}"/>
                </a:ext>
              </a:extLst>
            </p:cNvPr>
            <p:cNvSpPr/>
            <p:nvPr/>
          </p:nvSpPr>
          <p:spPr>
            <a:xfrm>
              <a:off x="7245656" y="1754971"/>
              <a:ext cx="2362200" cy="2362200"/>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70692E7A-E8C1-4231-93B0-76CAA4775D0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95187" y="1904502"/>
              <a:ext cx="2063138" cy="2063138"/>
            </a:xfrm>
            <a:prstGeom prst="ellipse">
              <a:avLst/>
            </a:prstGeom>
            <a:grpFill/>
          </p:spPr>
        </p:pic>
      </p:grpSp>
      <p:grpSp>
        <p:nvGrpSpPr>
          <p:cNvPr id="109" name="Group 108">
            <a:extLst>
              <a:ext uri="{FF2B5EF4-FFF2-40B4-BE49-F238E27FC236}">
                <a16:creationId xmlns:a16="http://schemas.microsoft.com/office/drawing/2014/main" id="{FFECBB9F-A6DA-4867-8BFF-1EB9CC0E78D3}"/>
              </a:ext>
            </a:extLst>
          </p:cNvPr>
          <p:cNvGrpSpPr/>
          <p:nvPr/>
        </p:nvGrpSpPr>
        <p:grpSpPr>
          <a:xfrm>
            <a:off x="1671243" y="1589351"/>
            <a:ext cx="662608" cy="523220"/>
            <a:chOff x="668600" y="2123782"/>
            <a:chExt cx="662608" cy="523220"/>
          </a:xfrm>
        </p:grpSpPr>
        <p:sp>
          <p:nvSpPr>
            <p:cNvPr id="110" name="Oval 109">
              <a:extLst>
                <a:ext uri="{FF2B5EF4-FFF2-40B4-BE49-F238E27FC236}">
                  <a16:creationId xmlns:a16="http://schemas.microsoft.com/office/drawing/2014/main" id="{758FFA05-60D3-49D7-AD33-70C14A462582}"/>
                </a:ext>
              </a:extLst>
            </p:cNvPr>
            <p:cNvSpPr/>
            <p:nvPr/>
          </p:nvSpPr>
          <p:spPr>
            <a:xfrm>
              <a:off x="732304" y="2123782"/>
              <a:ext cx="523220" cy="523220"/>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TextBox 110">
              <a:extLst>
                <a:ext uri="{FF2B5EF4-FFF2-40B4-BE49-F238E27FC236}">
                  <a16:creationId xmlns:a16="http://schemas.microsoft.com/office/drawing/2014/main" id="{6F674720-AA72-463C-A9F5-CC05A31FD455}"/>
                </a:ext>
              </a:extLst>
            </p:cNvPr>
            <p:cNvSpPr txBox="1"/>
            <p:nvPr/>
          </p:nvSpPr>
          <p:spPr>
            <a:xfrm>
              <a:off x="66860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01</a:t>
              </a:r>
            </a:p>
          </p:txBody>
        </p:sp>
      </p:grpSp>
      <p:grpSp>
        <p:nvGrpSpPr>
          <p:cNvPr id="112" name="Group 111">
            <a:extLst>
              <a:ext uri="{FF2B5EF4-FFF2-40B4-BE49-F238E27FC236}">
                <a16:creationId xmlns:a16="http://schemas.microsoft.com/office/drawing/2014/main" id="{F148DB69-DF3E-4C33-B538-AF9F73BD860D}"/>
              </a:ext>
            </a:extLst>
          </p:cNvPr>
          <p:cNvGrpSpPr/>
          <p:nvPr/>
        </p:nvGrpSpPr>
        <p:grpSpPr>
          <a:xfrm>
            <a:off x="4359048" y="1589351"/>
            <a:ext cx="662608" cy="523220"/>
            <a:chOff x="662610" y="2123782"/>
            <a:chExt cx="662608" cy="523220"/>
          </a:xfrm>
        </p:grpSpPr>
        <p:sp>
          <p:nvSpPr>
            <p:cNvPr id="113" name="Oval 112">
              <a:extLst>
                <a:ext uri="{FF2B5EF4-FFF2-40B4-BE49-F238E27FC236}">
                  <a16:creationId xmlns:a16="http://schemas.microsoft.com/office/drawing/2014/main" id="{AECF5359-B27A-4EA4-9470-E15A636740F1}"/>
                </a:ext>
              </a:extLst>
            </p:cNvPr>
            <p:cNvSpPr/>
            <p:nvPr/>
          </p:nvSpPr>
          <p:spPr>
            <a:xfrm>
              <a:off x="732304" y="2123782"/>
              <a:ext cx="523220" cy="52322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45730238-5131-470C-B8FC-1D599D94B747}"/>
                </a:ext>
              </a:extLst>
            </p:cNvPr>
            <p:cNvSpPr txBox="1"/>
            <p:nvPr/>
          </p:nvSpPr>
          <p:spPr>
            <a:xfrm>
              <a:off x="662610" y="2154559"/>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02</a:t>
              </a:r>
            </a:p>
          </p:txBody>
        </p:sp>
      </p:grpSp>
      <p:grpSp>
        <p:nvGrpSpPr>
          <p:cNvPr id="115" name="Group 114">
            <a:extLst>
              <a:ext uri="{FF2B5EF4-FFF2-40B4-BE49-F238E27FC236}">
                <a16:creationId xmlns:a16="http://schemas.microsoft.com/office/drawing/2014/main" id="{999227E9-EB21-4059-B513-140E8EB32283}"/>
              </a:ext>
            </a:extLst>
          </p:cNvPr>
          <p:cNvGrpSpPr/>
          <p:nvPr/>
        </p:nvGrpSpPr>
        <p:grpSpPr>
          <a:xfrm>
            <a:off x="7113378" y="1596925"/>
            <a:ext cx="662608" cy="508072"/>
            <a:chOff x="662610" y="2131356"/>
            <a:chExt cx="662608" cy="508072"/>
          </a:xfrm>
        </p:grpSpPr>
        <p:sp>
          <p:nvSpPr>
            <p:cNvPr id="116" name="Oval 115">
              <a:extLst>
                <a:ext uri="{FF2B5EF4-FFF2-40B4-BE49-F238E27FC236}">
                  <a16:creationId xmlns:a16="http://schemas.microsoft.com/office/drawing/2014/main" id="{16BFFE64-6C8E-4F76-92AF-FE854A15A057}"/>
                </a:ext>
              </a:extLst>
            </p:cNvPr>
            <p:cNvSpPr/>
            <p:nvPr/>
          </p:nvSpPr>
          <p:spPr>
            <a:xfrm>
              <a:off x="739878" y="2131356"/>
              <a:ext cx="508072" cy="508072"/>
            </a:xfrm>
            <a:prstGeom prst="ellipse">
              <a:avLst/>
            </a:pr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TextBox 116">
              <a:extLst>
                <a:ext uri="{FF2B5EF4-FFF2-40B4-BE49-F238E27FC236}">
                  <a16:creationId xmlns:a16="http://schemas.microsoft.com/office/drawing/2014/main" id="{A560E021-6D3E-44E0-9017-02F6FD846B8E}"/>
                </a:ext>
              </a:extLst>
            </p:cNvPr>
            <p:cNvSpPr txBox="1"/>
            <p:nvPr/>
          </p:nvSpPr>
          <p:spPr>
            <a:xfrm>
              <a:off x="662610" y="2154558"/>
              <a:ext cx="662608" cy="461665"/>
            </a:xfrm>
            <a:prstGeom prst="rect">
              <a:avLst/>
            </a:prstGeom>
            <a:noFill/>
          </p:spPr>
          <p:txBody>
            <a:bodyPr wrap="square" rtlCol="0">
              <a:spAutoFit/>
            </a:bodyPr>
            <a:lstStyle/>
            <a:p>
              <a:pPr algn="ctr"/>
              <a:r>
                <a:rPr lang="en-US" sz="2400" b="1" dirty="0">
                  <a:solidFill>
                    <a:srgbClr val="E6E7E9"/>
                  </a:solidFill>
                  <a:latin typeface="Tw Cen MT" panose="020B0602020104020603" pitchFamily="34" charset="0"/>
                </a:rPr>
                <a:t>03</a:t>
              </a:r>
            </a:p>
          </p:txBody>
        </p:sp>
      </p:grpSp>
      <p:grpSp>
        <p:nvGrpSpPr>
          <p:cNvPr id="118" name="Group 117">
            <a:extLst>
              <a:ext uri="{FF2B5EF4-FFF2-40B4-BE49-F238E27FC236}">
                <a16:creationId xmlns:a16="http://schemas.microsoft.com/office/drawing/2014/main" id="{642619BF-D98C-42FE-8077-B8745D93F239}"/>
              </a:ext>
            </a:extLst>
          </p:cNvPr>
          <p:cNvGrpSpPr/>
          <p:nvPr/>
        </p:nvGrpSpPr>
        <p:grpSpPr>
          <a:xfrm>
            <a:off x="1195820" y="4112242"/>
            <a:ext cx="2832840" cy="2006552"/>
            <a:chOff x="370598" y="4416136"/>
            <a:chExt cx="2832840" cy="2006552"/>
          </a:xfrm>
        </p:grpSpPr>
        <p:sp>
          <p:nvSpPr>
            <p:cNvPr id="119" name="TextBox 118">
              <a:extLst>
                <a:ext uri="{FF2B5EF4-FFF2-40B4-BE49-F238E27FC236}">
                  <a16:creationId xmlns:a16="http://schemas.microsoft.com/office/drawing/2014/main" id="{47D438D1-4A2C-457A-A675-A2FFD11F8FC1}"/>
                </a:ext>
              </a:extLst>
            </p:cNvPr>
            <p:cNvSpPr txBox="1"/>
            <p:nvPr/>
          </p:nvSpPr>
          <p:spPr>
            <a:xfrm>
              <a:off x="466266" y="4416136"/>
              <a:ext cx="2644771" cy="461665"/>
            </a:xfrm>
            <a:prstGeom prst="rect">
              <a:avLst/>
            </a:prstGeom>
            <a:noFill/>
          </p:spPr>
          <p:txBody>
            <a:bodyPr wrap="square" rtlCol="0">
              <a:spAutoFit/>
            </a:bodyPr>
            <a:lstStyle/>
            <a:p>
              <a:pPr algn="ctr"/>
              <a:r>
                <a:rPr lang="en-US" sz="2400" dirty="0">
                  <a:solidFill>
                    <a:srgbClr val="FF5969"/>
                  </a:solidFill>
                  <a:latin typeface="Tw Cen MT" panose="020B0602020104020603" pitchFamily="34" charset="0"/>
                </a:rPr>
                <a:t>ATOM</a:t>
              </a:r>
            </a:p>
          </p:txBody>
        </p:sp>
        <p:sp>
          <p:nvSpPr>
            <p:cNvPr id="120" name="TextBox 119">
              <a:extLst>
                <a:ext uri="{FF2B5EF4-FFF2-40B4-BE49-F238E27FC236}">
                  <a16:creationId xmlns:a16="http://schemas.microsoft.com/office/drawing/2014/main" id="{EFA98CF0-C7D5-4BB1-AE6B-892973EDC2B3}"/>
                </a:ext>
              </a:extLst>
            </p:cNvPr>
            <p:cNvSpPr txBox="1"/>
            <p:nvPr/>
          </p:nvSpPr>
          <p:spPr>
            <a:xfrm>
              <a:off x="420482" y="4853747"/>
              <a:ext cx="2717059" cy="369332"/>
            </a:xfrm>
            <a:prstGeom prst="rect">
              <a:avLst/>
            </a:prstGeom>
            <a:noFill/>
          </p:spPr>
          <p:txBody>
            <a:bodyPr wrap="square" rtlCol="0">
              <a:spAutoFit/>
            </a:bodyPr>
            <a:lstStyle/>
            <a:p>
              <a:pPr algn="ctr"/>
              <a:r>
                <a:rPr lang="en-US" b="1" dirty="0">
                  <a:solidFill>
                    <a:schemeClr val="bg1">
                      <a:lumMod val="65000"/>
                    </a:schemeClr>
                  </a:solidFill>
                  <a:latin typeface="Tw Cen MT" panose="020B0602020104020603" pitchFamily="34" charset="0"/>
                </a:rPr>
                <a:t>SOURCE-CODE &amp; TEXT IDE</a:t>
              </a:r>
            </a:p>
          </p:txBody>
        </p:sp>
        <p:sp>
          <p:nvSpPr>
            <p:cNvPr id="121" name="TextBox 120">
              <a:extLst>
                <a:ext uri="{FF2B5EF4-FFF2-40B4-BE49-F238E27FC236}">
                  <a16:creationId xmlns:a16="http://schemas.microsoft.com/office/drawing/2014/main" id="{ADB9B462-21BE-4A91-8264-768F8688631E}"/>
                </a:ext>
              </a:extLst>
            </p:cNvPr>
            <p:cNvSpPr txBox="1"/>
            <p:nvPr/>
          </p:nvSpPr>
          <p:spPr>
            <a:xfrm>
              <a:off x="370598" y="5222359"/>
              <a:ext cx="2832840" cy="1200329"/>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A Platform Independent Open Source IDE for text and Source Code developed and maintained by GitHub</a:t>
              </a:r>
            </a:p>
          </p:txBody>
        </p:sp>
      </p:grpSp>
      <p:grpSp>
        <p:nvGrpSpPr>
          <p:cNvPr id="122" name="Group 121">
            <a:extLst>
              <a:ext uri="{FF2B5EF4-FFF2-40B4-BE49-F238E27FC236}">
                <a16:creationId xmlns:a16="http://schemas.microsoft.com/office/drawing/2014/main" id="{EC238A46-6DC2-415E-858B-EDB9C705F5D2}"/>
              </a:ext>
            </a:extLst>
          </p:cNvPr>
          <p:cNvGrpSpPr/>
          <p:nvPr/>
        </p:nvGrpSpPr>
        <p:grpSpPr>
          <a:xfrm>
            <a:off x="3912130" y="4112242"/>
            <a:ext cx="2806722" cy="2006552"/>
            <a:chOff x="3249068" y="4416136"/>
            <a:chExt cx="2806722" cy="2006552"/>
          </a:xfrm>
        </p:grpSpPr>
        <p:sp>
          <p:nvSpPr>
            <p:cNvPr id="123" name="TextBox 122">
              <a:extLst>
                <a:ext uri="{FF2B5EF4-FFF2-40B4-BE49-F238E27FC236}">
                  <a16:creationId xmlns:a16="http://schemas.microsoft.com/office/drawing/2014/main" id="{CCBD766E-1FDC-47EC-AFE3-250300F9E1D4}"/>
                </a:ext>
              </a:extLst>
            </p:cNvPr>
            <p:cNvSpPr txBox="1"/>
            <p:nvPr/>
          </p:nvSpPr>
          <p:spPr>
            <a:xfrm>
              <a:off x="3344736" y="4416136"/>
              <a:ext cx="2644771" cy="461665"/>
            </a:xfrm>
            <a:prstGeom prst="rect">
              <a:avLst/>
            </a:prstGeom>
            <a:noFill/>
          </p:spPr>
          <p:txBody>
            <a:bodyPr wrap="square" rtlCol="0">
              <a:spAutoFit/>
            </a:bodyPr>
            <a:lstStyle/>
            <a:p>
              <a:pPr algn="ctr"/>
              <a:r>
                <a:rPr lang="en-US" sz="2400" dirty="0">
                  <a:solidFill>
                    <a:srgbClr val="03A1A4"/>
                  </a:solidFill>
                  <a:latin typeface="Tw Cen MT" panose="020B0602020104020603" pitchFamily="34" charset="0"/>
                </a:rPr>
                <a:t>ELECTRON</a:t>
              </a:r>
            </a:p>
          </p:txBody>
        </p:sp>
        <p:sp>
          <p:nvSpPr>
            <p:cNvPr id="124" name="TextBox 123">
              <a:extLst>
                <a:ext uri="{FF2B5EF4-FFF2-40B4-BE49-F238E27FC236}">
                  <a16:creationId xmlns:a16="http://schemas.microsoft.com/office/drawing/2014/main" id="{9DD83A3E-FC84-4E9E-A039-E9CA92AC9309}"/>
                </a:ext>
              </a:extLst>
            </p:cNvPr>
            <p:cNvSpPr txBox="1"/>
            <p:nvPr/>
          </p:nvSpPr>
          <p:spPr>
            <a:xfrm>
              <a:off x="3344736" y="4853747"/>
              <a:ext cx="2644771" cy="369332"/>
            </a:xfrm>
            <a:prstGeom prst="rect">
              <a:avLst/>
            </a:prstGeom>
            <a:noFill/>
          </p:spPr>
          <p:txBody>
            <a:bodyPr wrap="square" rtlCol="0">
              <a:spAutoFit/>
            </a:bodyPr>
            <a:lstStyle/>
            <a:p>
              <a:pPr algn="ctr"/>
              <a:r>
                <a:rPr lang="en-IN" b="1" dirty="0">
                  <a:solidFill>
                    <a:schemeClr val="bg1">
                      <a:lumMod val="65000"/>
                    </a:schemeClr>
                  </a:solidFill>
                  <a:latin typeface="Tw Cen MT" panose="020B0602020104020603" pitchFamily="34" charset="0"/>
                </a:rPr>
                <a:t>SOFTWARE FRAMEWORK</a:t>
              </a:r>
              <a:endParaRPr lang="en-US" b="1" dirty="0">
                <a:solidFill>
                  <a:schemeClr val="bg1">
                    <a:lumMod val="65000"/>
                  </a:schemeClr>
                </a:solidFill>
                <a:latin typeface="Tw Cen MT" panose="020B0602020104020603" pitchFamily="34" charset="0"/>
              </a:endParaRPr>
            </a:p>
          </p:txBody>
        </p:sp>
        <p:sp>
          <p:nvSpPr>
            <p:cNvPr id="125" name="TextBox 124">
              <a:extLst>
                <a:ext uri="{FF2B5EF4-FFF2-40B4-BE49-F238E27FC236}">
                  <a16:creationId xmlns:a16="http://schemas.microsoft.com/office/drawing/2014/main" id="{D4656B8D-277C-459C-8AC5-1E3C9FBF12C4}"/>
                </a:ext>
              </a:extLst>
            </p:cNvPr>
            <p:cNvSpPr txBox="1"/>
            <p:nvPr/>
          </p:nvSpPr>
          <p:spPr>
            <a:xfrm>
              <a:off x="3249068" y="5222359"/>
              <a:ext cx="2806722" cy="1200329"/>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Developed and maintained by GitHub. Used for creating Native Applications using Web Technologies</a:t>
              </a:r>
            </a:p>
          </p:txBody>
        </p:sp>
      </p:grpSp>
      <p:grpSp>
        <p:nvGrpSpPr>
          <p:cNvPr id="126" name="Group 125">
            <a:extLst>
              <a:ext uri="{FF2B5EF4-FFF2-40B4-BE49-F238E27FC236}">
                <a16:creationId xmlns:a16="http://schemas.microsoft.com/office/drawing/2014/main" id="{A5E2E5DE-DB63-4888-A16C-FBB53DF5105F}"/>
              </a:ext>
            </a:extLst>
          </p:cNvPr>
          <p:cNvGrpSpPr/>
          <p:nvPr/>
        </p:nvGrpSpPr>
        <p:grpSpPr>
          <a:xfrm>
            <a:off x="6546573" y="4112242"/>
            <a:ext cx="3074505" cy="2006552"/>
            <a:chOff x="6159745" y="4416136"/>
            <a:chExt cx="3074505" cy="2006552"/>
          </a:xfrm>
        </p:grpSpPr>
        <p:sp>
          <p:nvSpPr>
            <p:cNvPr id="127" name="TextBox 126">
              <a:extLst>
                <a:ext uri="{FF2B5EF4-FFF2-40B4-BE49-F238E27FC236}">
                  <a16:creationId xmlns:a16="http://schemas.microsoft.com/office/drawing/2014/main" id="{A72104E9-D31B-4FE5-8105-9C439D743046}"/>
                </a:ext>
              </a:extLst>
            </p:cNvPr>
            <p:cNvSpPr txBox="1"/>
            <p:nvPr/>
          </p:nvSpPr>
          <p:spPr>
            <a:xfrm>
              <a:off x="6159745" y="4416136"/>
              <a:ext cx="3074505" cy="461665"/>
            </a:xfrm>
            <a:prstGeom prst="rect">
              <a:avLst/>
            </a:prstGeom>
            <a:noFill/>
          </p:spPr>
          <p:txBody>
            <a:bodyPr wrap="square" rtlCol="0">
              <a:spAutoFit/>
            </a:bodyPr>
            <a:lstStyle/>
            <a:p>
              <a:pPr algn="ctr"/>
              <a:r>
                <a:rPr lang="en-US" sz="2400" dirty="0">
                  <a:solidFill>
                    <a:srgbClr val="5D7373"/>
                  </a:solidFill>
                  <a:latin typeface="Tw Cen MT" panose="020B0602020104020603" pitchFamily="34" charset="0"/>
                </a:rPr>
                <a:t>OPEN-SOURCE GIANT</a:t>
              </a:r>
            </a:p>
          </p:txBody>
        </p:sp>
        <p:sp>
          <p:nvSpPr>
            <p:cNvPr id="128" name="TextBox 127">
              <a:extLst>
                <a:ext uri="{FF2B5EF4-FFF2-40B4-BE49-F238E27FC236}">
                  <a16:creationId xmlns:a16="http://schemas.microsoft.com/office/drawing/2014/main" id="{2C9848EF-A792-46BC-8A1A-95DC4C6A8499}"/>
                </a:ext>
              </a:extLst>
            </p:cNvPr>
            <p:cNvSpPr txBox="1"/>
            <p:nvPr/>
          </p:nvSpPr>
          <p:spPr>
            <a:xfrm>
              <a:off x="6392877" y="4853747"/>
              <a:ext cx="2644771" cy="369332"/>
            </a:xfrm>
            <a:prstGeom prst="rect">
              <a:avLst/>
            </a:prstGeom>
            <a:noFill/>
          </p:spPr>
          <p:txBody>
            <a:bodyPr wrap="square" rtlCol="0">
              <a:spAutoFit/>
            </a:bodyPr>
            <a:lstStyle/>
            <a:p>
              <a:pPr algn="ctr"/>
              <a:r>
                <a:rPr lang="en-US" b="1" dirty="0">
                  <a:solidFill>
                    <a:schemeClr val="bg1">
                      <a:lumMod val="65000"/>
                    </a:schemeClr>
                  </a:solidFill>
                  <a:latin typeface="Tw Cen MT" panose="020B0602020104020603" pitchFamily="34" charset="0"/>
                </a:rPr>
                <a:t>THE BIGGEST PLATFORM</a:t>
              </a:r>
            </a:p>
          </p:txBody>
        </p:sp>
        <p:sp>
          <p:nvSpPr>
            <p:cNvPr id="129" name="TextBox 128">
              <a:extLst>
                <a:ext uri="{FF2B5EF4-FFF2-40B4-BE49-F238E27FC236}">
                  <a16:creationId xmlns:a16="http://schemas.microsoft.com/office/drawing/2014/main" id="{EC21C292-71CC-48CF-BD5C-47D7BFAC5B36}"/>
                </a:ext>
              </a:extLst>
            </p:cNvPr>
            <p:cNvSpPr txBox="1"/>
            <p:nvPr/>
          </p:nvSpPr>
          <p:spPr>
            <a:xfrm>
              <a:off x="6305520" y="5222359"/>
              <a:ext cx="2894057" cy="1200329"/>
            </a:xfrm>
            <a:prstGeom prst="rect">
              <a:avLst/>
            </a:prstGeom>
            <a:noFill/>
          </p:spPr>
          <p:txBody>
            <a:bodyPr wrap="square" rtlCol="0">
              <a:spAutoFit/>
            </a:bodyPr>
            <a:lstStyle/>
            <a:p>
              <a:pPr algn="ctr"/>
              <a:r>
                <a:rPr lang="en-US" dirty="0">
                  <a:solidFill>
                    <a:schemeClr val="bg1">
                      <a:lumMod val="65000"/>
                    </a:schemeClr>
                  </a:solidFill>
                  <a:latin typeface="Tw Cen MT" panose="020B0602020104020603" pitchFamily="34" charset="0"/>
                </a:rPr>
                <a:t>Used by almost every Big Companies &amp; Startups in the world to manage Source Code &amp; for Version Control</a:t>
              </a:r>
            </a:p>
          </p:txBody>
        </p:sp>
      </p:grpSp>
    </p:spTree>
    <p:extLst>
      <p:ext uri="{BB962C8B-B14F-4D97-AF65-F5344CB8AC3E}">
        <p14:creationId xmlns:p14="http://schemas.microsoft.com/office/powerpoint/2010/main" val="3965200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p:cTn id="13" dur="500" fill="hold"/>
                                        <p:tgtEl>
                                          <p:spTgt spid="109"/>
                                        </p:tgtEl>
                                        <p:attrNameLst>
                                          <p:attrName>ppt_w</p:attrName>
                                        </p:attrNameLst>
                                      </p:cBhvr>
                                      <p:tavLst>
                                        <p:tav tm="0">
                                          <p:val>
                                            <p:fltVal val="0"/>
                                          </p:val>
                                        </p:tav>
                                        <p:tav tm="100000">
                                          <p:val>
                                            <p:strVal val="#ppt_w"/>
                                          </p:val>
                                        </p:tav>
                                      </p:tavLst>
                                    </p:anim>
                                    <p:anim calcmode="lin" valueType="num">
                                      <p:cBhvr>
                                        <p:cTn id="14" dur="500" fill="hold"/>
                                        <p:tgtEl>
                                          <p:spTgt spid="109"/>
                                        </p:tgtEl>
                                        <p:attrNameLst>
                                          <p:attrName>ppt_h</p:attrName>
                                        </p:attrNameLst>
                                      </p:cBhvr>
                                      <p:tavLst>
                                        <p:tav tm="0">
                                          <p:val>
                                            <p:fltVal val="0"/>
                                          </p:val>
                                        </p:tav>
                                        <p:tav tm="100000">
                                          <p:val>
                                            <p:strVal val="#ppt_h"/>
                                          </p:val>
                                        </p:tav>
                                      </p:tavLst>
                                    </p:anim>
                                    <p:animEffect transition="in" filter="fade">
                                      <p:cBhvr>
                                        <p:cTn id="15" dur="500"/>
                                        <p:tgtEl>
                                          <p:spTgt spid="109"/>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18"/>
                                        </p:tgtEl>
                                        <p:attrNameLst>
                                          <p:attrName>style.visibility</p:attrName>
                                        </p:attrNameLst>
                                      </p:cBhvr>
                                      <p:to>
                                        <p:strVal val="visible"/>
                                      </p:to>
                                    </p:set>
                                    <p:animEffect transition="in" filter="fade">
                                      <p:cBhvr>
                                        <p:cTn id="19" dur="500"/>
                                        <p:tgtEl>
                                          <p:spTgt spid="118"/>
                                        </p:tgtEl>
                                      </p:cBhvr>
                                    </p:animEffect>
                                    <p:anim calcmode="lin" valueType="num">
                                      <p:cBhvr>
                                        <p:cTn id="20" dur="500" fill="hold"/>
                                        <p:tgtEl>
                                          <p:spTgt spid="118"/>
                                        </p:tgtEl>
                                        <p:attrNameLst>
                                          <p:attrName>ppt_x</p:attrName>
                                        </p:attrNameLst>
                                      </p:cBhvr>
                                      <p:tavLst>
                                        <p:tav tm="0">
                                          <p:val>
                                            <p:strVal val="#ppt_x"/>
                                          </p:val>
                                        </p:tav>
                                        <p:tav tm="100000">
                                          <p:val>
                                            <p:strVal val="#ppt_x"/>
                                          </p:val>
                                        </p:tav>
                                      </p:tavLst>
                                    </p:anim>
                                    <p:anim calcmode="lin" valueType="num">
                                      <p:cBhvr>
                                        <p:cTn id="21" dur="500" fill="hold"/>
                                        <p:tgtEl>
                                          <p:spTgt spid="11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03"/>
                                        </p:tgtEl>
                                        <p:attrNameLst>
                                          <p:attrName>style.visibility</p:attrName>
                                        </p:attrNameLst>
                                      </p:cBhvr>
                                      <p:to>
                                        <p:strVal val="visible"/>
                                      </p:to>
                                    </p:set>
                                    <p:anim calcmode="lin" valueType="num">
                                      <p:cBhvr>
                                        <p:cTn id="25" dur="500" fill="hold"/>
                                        <p:tgtEl>
                                          <p:spTgt spid="103"/>
                                        </p:tgtEl>
                                        <p:attrNameLst>
                                          <p:attrName>ppt_w</p:attrName>
                                        </p:attrNameLst>
                                      </p:cBhvr>
                                      <p:tavLst>
                                        <p:tav tm="0">
                                          <p:val>
                                            <p:fltVal val="0"/>
                                          </p:val>
                                        </p:tav>
                                        <p:tav tm="100000">
                                          <p:val>
                                            <p:strVal val="#ppt_w"/>
                                          </p:val>
                                        </p:tav>
                                      </p:tavLst>
                                    </p:anim>
                                    <p:anim calcmode="lin" valueType="num">
                                      <p:cBhvr>
                                        <p:cTn id="26" dur="500" fill="hold"/>
                                        <p:tgtEl>
                                          <p:spTgt spid="103"/>
                                        </p:tgtEl>
                                        <p:attrNameLst>
                                          <p:attrName>ppt_h</p:attrName>
                                        </p:attrNameLst>
                                      </p:cBhvr>
                                      <p:tavLst>
                                        <p:tav tm="0">
                                          <p:val>
                                            <p:fltVal val="0"/>
                                          </p:val>
                                        </p:tav>
                                        <p:tav tm="100000">
                                          <p:val>
                                            <p:strVal val="#ppt_h"/>
                                          </p:val>
                                        </p:tav>
                                      </p:tavLst>
                                    </p:anim>
                                    <p:animEffect transition="in" filter="fade">
                                      <p:cBhvr>
                                        <p:cTn id="27" dur="500"/>
                                        <p:tgtEl>
                                          <p:spTgt spid="103"/>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112"/>
                                        </p:tgtEl>
                                        <p:attrNameLst>
                                          <p:attrName>style.visibility</p:attrName>
                                        </p:attrNameLst>
                                      </p:cBhvr>
                                      <p:to>
                                        <p:strVal val="visible"/>
                                      </p:to>
                                    </p:set>
                                    <p:anim calcmode="lin" valueType="num">
                                      <p:cBhvr>
                                        <p:cTn id="31" dur="500" fill="hold"/>
                                        <p:tgtEl>
                                          <p:spTgt spid="112"/>
                                        </p:tgtEl>
                                        <p:attrNameLst>
                                          <p:attrName>ppt_w</p:attrName>
                                        </p:attrNameLst>
                                      </p:cBhvr>
                                      <p:tavLst>
                                        <p:tav tm="0">
                                          <p:val>
                                            <p:fltVal val="0"/>
                                          </p:val>
                                        </p:tav>
                                        <p:tav tm="100000">
                                          <p:val>
                                            <p:strVal val="#ppt_w"/>
                                          </p:val>
                                        </p:tav>
                                      </p:tavLst>
                                    </p:anim>
                                    <p:anim calcmode="lin" valueType="num">
                                      <p:cBhvr>
                                        <p:cTn id="32" dur="500" fill="hold"/>
                                        <p:tgtEl>
                                          <p:spTgt spid="112"/>
                                        </p:tgtEl>
                                        <p:attrNameLst>
                                          <p:attrName>ppt_h</p:attrName>
                                        </p:attrNameLst>
                                      </p:cBhvr>
                                      <p:tavLst>
                                        <p:tav tm="0">
                                          <p:val>
                                            <p:fltVal val="0"/>
                                          </p:val>
                                        </p:tav>
                                        <p:tav tm="100000">
                                          <p:val>
                                            <p:strVal val="#ppt_h"/>
                                          </p:val>
                                        </p:tav>
                                      </p:tavLst>
                                    </p:anim>
                                    <p:animEffect transition="in" filter="fade">
                                      <p:cBhvr>
                                        <p:cTn id="33" dur="500"/>
                                        <p:tgtEl>
                                          <p:spTgt spid="112"/>
                                        </p:tgtEl>
                                      </p:cBhvr>
                                    </p:animEffect>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122"/>
                                        </p:tgtEl>
                                        <p:attrNameLst>
                                          <p:attrName>style.visibility</p:attrName>
                                        </p:attrNameLst>
                                      </p:cBhvr>
                                      <p:to>
                                        <p:strVal val="visible"/>
                                      </p:to>
                                    </p:set>
                                    <p:animEffect transition="in" filter="fade">
                                      <p:cBhvr>
                                        <p:cTn id="37" dur="500"/>
                                        <p:tgtEl>
                                          <p:spTgt spid="122"/>
                                        </p:tgtEl>
                                      </p:cBhvr>
                                    </p:animEffect>
                                    <p:anim calcmode="lin" valueType="num">
                                      <p:cBhvr>
                                        <p:cTn id="38" dur="500" fill="hold"/>
                                        <p:tgtEl>
                                          <p:spTgt spid="122"/>
                                        </p:tgtEl>
                                        <p:attrNameLst>
                                          <p:attrName>ppt_x</p:attrName>
                                        </p:attrNameLst>
                                      </p:cBhvr>
                                      <p:tavLst>
                                        <p:tav tm="0">
                                          <p:val>
                                            <p:strVal val="#ppt_x"/>
                                          </p:val>
                                        </p:tav>
                                        <p:tav tm="100000">
                                          <p:val>
                                            <p:strVal val="#ppt_x"/>
                                          </p:val>
                                        </p:tav>
                                      </p:tavLst>
                                    </p:anim>
                                    <p:anim calcmode="lin" valueType="num">
                                      <p:cBhvr>
                                        <p:cTn id="39" dur="500" fill="hold"/>
                                        <p:tgtEl>
                                          <p:spTgt spid="122"/>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06"/>
                                        </p:tgtEl>
                                        <p:attrNameLst>
                                          <p:attrName>style.visibility</p:attrName>
                                        </p:attrNameLst>
                                      </p:cBhvr>
                                      <p:to>
                                        <p:strVal val="visible"/>
                                      </p:to>
                                    </p:set>
                                    <p:anim calcmode="lin" valueType="num">
                                      <p:cBhvr>
                                        <p:cTn id="43" dur="500" fill="hold"/>
                                        <p:tgtEl>
                                          <p:spTgt spid="106"/>
                                        </p:tgtEl>
                                        <p:attrNameLst>
                                          <p:attrName>ppt_w</p:attrName>
                                        </p:attrNameLst>
                                      </p:cBhvr>
                                      <p:tavLst>
                                        <p:tav tm="0">
                                          <p:val>
                                            <p:fltVal val="0"/>
                                          </p:val>
                                        </p:tav>
                                        <p:tav tm="100000">
                                          <p:val>
                                            <p:strVal val="#ppt_w"/>
                                          </p:val>
                                        </p:tav>
                                      </p:tavLst>
                                    </p:anim>
                                    <p:anim calcmode="lin" valueType="num">
                                      <p:cBhvr>
                                        <p:cTn id="44" dur="500" fill="hold"/>
                                        <p:tgtEl>
                                          <p:spTgt spid="106"/>
                                        </p:tgtEl>
                                        <p:attrNameLst>
                                          <p:attrName>ppt_h</p:attrName>
                                        </p:attrNameLst>
                                      </p:cBhvr>
                                      <p:tavLst>
                                        <p:tav tm="0">
                                          <p:val>
                                            <p:fltVal val="0"/>
                                          </p:val>
                                        </p:tav>
                                        <p:tav tm="100000">
                                          <p:val>
                                            <p:strVal val="#ppt_h"/>
                                          </p:val>
                                        </p:tav>
                                      </p:tavLst>
                                    </p:anim>
                                    <p:animEffect transition="in" filter="fade">
                                      <p:cBhvr>
                                        <p:cTn id="45" dur="500"/>
                                        <p:tgtEl>
                                          <p:spTgt spid="106"/>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500" fill="hold"/>
                                        <p:tgtEl>
                                          <p:spTgt spid="115"/>
                                        </p:tgtEl>
                                        <p:attrNameLst>
                                          <p:attrName>ppt_w</p:attrName>
                                        </p:attrNameLst>
                                      </p:cBhvr>
                                      <p:tavLst>
                                        <p:tav tm="0">
                                          <p:val>
                                            <p:fltVal val="0"/>
                                          </p:val>
                                        </p:tav>
                                        <p:tav tm="100000">
                                          <p:val>
                                            <p:strVal val="#ppt_w"/>
                                          </p:val>
                                        </p:tav>
                                      </p:tavLst>
                                    </p:anim>
                                    <p:anim calcmode="lin" valueType="num">
                                      <p:cBhvr>
                                        <p:cTn id="50" dur="500" fill="hold"/>
                                        <p:tgtEl>
                                          <p:spTgt spid="115"/>
                                        </p:tgtEl>
                                        <p:attrNameLst>
                                          <p:attrName>ppt_h</p:attrName>
                                        </p:attrNameLst>
                                      </p:cBhvr>
                                      <p:tavLst>
                                        <p:tav tm="0">
                                          <p:val>
                                            <p:fltVal val="0"/>
                                          </p:val>
                                        </p:tav>
                                        <p:tav tm="100000">
                                          <p:val>
                                            <p:strVal val="#ppt_h"/>
                                          </p:val>
                                        </p:tav>
                                      </p:tavLst>
                                    </p:anim>
                                    <p:animEffect transition="in" filter="fade">
                                      <p:cBhvr>
                                        <p:cTn id="51" dur="500"/>
                                        <p:tgtEl>
                                          <p:spTgt spid="115"/>
                                        </p:tgtEl>
                                      </p:cBhvr>
                                    </p:animEffect>
                                  </p:childTnLst>
                                </p:cTn>
                              </p:par>
                            </p:childTnLst>
                          </p:cTn>
                        </p:par>
                        <p:par>
                          <p:cTn id="52" fill="hold">
                            <p:stCondLst>
                              <p:cond delay="4000"/>
                            </p:stCondLst>
                            <p:childTnLst>
                              <p:par>
                                <p:cTn id="53" presetID="42" presetClass="entr" presetSubtype="0" fill="hold" nodeType="afterEffect">
                                  <p:stCondLst>
                                    <p:cond delay="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anim calcmode="lin" valueType="num">
                                      <p:cBhvr>
                                        <p:cTn id="56" dur="500" fill="hold"/>
                                        <p:tgtEl>
                                          <p:spTgt spid="126"/>
                                        </p:tgtEl>
                                        <p:attrNameLst>
                                          <p:attrName>ppt_x</p:attrName>
                                        </p:attrNameLst>
                                      </p:cBhvr>
                                      <p:tavLst>
                                        <p:tav tm="0">
                                          <p:val>
                                            <p:strVal val="#ppt_x"/>
                                          </p:val>
                                        </p:tav>
                                        <p:tav tm="100000">
                                          <p:val>
                                            <p:strVal val="#ppt_x"/>
                                          </p:val>
                                        </p:tav>
                                      </p:tavLst>
                                    </p:anim>
                                    <p:anim calcmode="lin" valueType="num">
                                      <p:cBhvr>
                                        <p:cTn id="57" dur="500" fill="hold"/>
                                        <p:tgtEl>
                                          <p:spTgt spid="1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0781169-B7A4-446E-BD33-B9650367A7F9}"/>
              </a:ext>
            </a:extLst>
          </p:cNvPr>
          <p:cNvGrpSpPr/>
          <p:nvPr/>
        </p:nvGrpSpPr>
        <p:grpSpPr>
          <a:xfrm>
            <a:off x="-290920" y="0"/>
            <a:ext cx="12482920" cy="6858000"/>
            <a:chOff x="-290920" y="0"/>
            <a:chExt cx="12482920" cy="6858000"/>
          </a:xfrm>
        </p:grpSpPr>
        <p:sp>
          <p:nvSpPr>
            <p:cNvPr id="51" name="Rectangle 50">
              <a:extLst>
                <a:ext uri="{FF2B5EF4-FFF2-40B4-BE49-F238E27FC236}">
                  <a16:creationId xmlns:a16="http://schemas.microsoft.com/office/drawing/2014/main" id="{CED3AF08-30FC-4AFF-9C5C-99D0A7099514}"/>
                </a:ext>
              </a:extLst>
            </p:cNvPr>
            <p:cNvSpPr/>
            <p:nvPr/>
          </p:nvSpPr>
          <p:spPr>
            <a:xfrm>
              <a:off x="-290920" y="0"/>
              <a:ext cx="124829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99AF1FBA-9557-484A-B305-EE590A192E96}"/>
                </a:ext>
              </a:extLst>
            </p:cNvPr>
            <p:cNvSpPr/>
            <p:nvPr/>
          </p:nvSpPr>
          <p:spPr>
            <a:xfrm>
              <a:off x="11023600"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407E3AA2-679E-4924-AC1B-FE6C3A02C251}"/>
                </a:ext>
              </a:extLst>
            </p:cNvPr>
            <p:cNvSpPr txBox="1"/>
            <p:nvPr/>
          </p:nvSpPr>
          <p:spPr>
            <a:xfrm rot="16200000">
              <a:off x="10872792" y="31947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about</a:t>
              </a:r>
            </a:p>
          </p:txBody>
        </p:sp>
        <p:pic>
          <p:nvPicPr>
            <p:cNvPr id="54" name="Picture 53">
              <a:extLst>
                <a:ext uri="{FF2B5EF4-FFF2-40B4-BE49-F238E27FC236}">
                  <a16:creationId xmlns:a16="http://schemas.microsoft.com/office/drawing/2014/main" id="{CD9846FC-755F-4A0E-BAD3-A5D51C0E1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1129999" y="3247473"/>
              <a:ext cx="530600" cy="530600"/>
            </a:xfrm>
            <a:prstGeom prst="rect">
              <a:avLst/>
            </a:prstGeom>
          </p:spPr>
        </p:pic>
      </p:grpSp>
      <p:grpSp>
        <p:nvGrpSpPr>
          <p:cNvPr id="55" name="Group 54">
            <a:extLst>
              <a:ext uri="{FF2B5EF4-FFF2-40B4-BE49-F238E27FC236}">
                <a16:creationId xmlns:a16="http://schemas.microsoft.com/office/drawing/2014/main" id="{F00A67C9-4929-4EFF-9CB6-292640CD2738}"/>
              </a:ext>
            </a:extLst>
          </p:cNvPr>
          <p:cNvGrpSpPr/>
          <p:nvPr/>
        </p:nvGrpSpPr>
        <p:grpSpPr>
          <a:xfrm>
            <a:off x="226788" y="-2"/>
            <a:ext cx="11447503" cy="6858000"/>
            <a:chOff x="213096" y="0"/>
            <a:chExt cx="11447503" cy="6858000"/>
          </a:xfrm>
        </p:grpSpPr>
        <p:sp>
          <p:nvSpPr>
            <p:cNvPr id="56" name="Rectangle 55">
              <a:extLst>
                <a:ext uri="{FF2B5EF4-FFF2-40B4-BE49-F238E27FC236}">
                  <a16:creationId xmlns:a16="http://schemas.microsoft.com/office/drawing/2014/main" id="{3E8CDB02-4760-4298-BC44-93A18EB02F13}"/>
                </a:ext>
              </a:extLst>
            </p:cNvPr>
            <p:cNvSpPr/>
            <p:nvPr/>
          </p:nvSpPr>
          <p:spPr>
            <a:xfrm>
              <a:off x="213096" y="0"/>
              <a:ext cx="11447501"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Freeform: Shape 56">
              <a:extLst>
                <a:ext uri="{FF2B5EF4-FFF2-40B4-BE49-F238E27FC236}">
                  <a16:creationId xmlns:a16="http://schemas.microsoft.com/office/drawing/2014/main" id="{57C0FD50-5E69-463E-A01B-65E9D864A386}"/>
                </a:ext>
              </a:extLst>
            </p:cNvPr>
            <p:cNvSpPr/>
            <p:nvPr/>
          </p:nvSpPr>
          <p:spPr>
            <a:xfrm>
              <a:off x="10492197" y="2337441"/>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2CD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Box 57">
              <a:extLst>
                <a:ext uri="{FF2B5EF4-FFF2-40B4-BE49-F238E27FC236}">
                  <a16:creationId xmlns:a16="http://schemas.microsoft.com/office/drawing/2014/main" id="{04CBFB1D-37FD-419F-B98C-860BF5217905}"/>
                </a:ext>
              </a:extLst>
            </p:cNvPr>
            <p:cNvSpPr txBox="1"/>
            <p:nvPr/>
          </p:nvSpPr>
          <p:spPr>
            <a:xfrm rot="16200000">
              <a:off x="10341391" y="3105834"/>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history</a:t>
              </a:r>
            </a:p>
          </p:txBody>
        </p:sp>
        <p:pic>
          <p:nvPicPr>
            <p:cNvPr id="59" name="Picture 58">
              <a:extLst>
                <a:ext uri="{FF2B5EF4-FFF2-40B4-BE49-F238E27FC236}">
                  <a16:creationId xmlns:a16="http://schemas.microsoft.com/office/drawing/2014/main" id="{60B383F7-52C5-4FB7-AEC3-35A48D735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10600933" y="3247473"/>
              <a:ext cx="530600" cy="530600"/>
            </a:xfrm>
            <a:prstGeom prst="rect">
              <a:avLst/>
            </a:prstGeom>
          </p:spPr>
        </p:pic>
      </p:grpSp>
      <p:grpSp>
        <p:nvGrpSpPr>
          <p:cNvPr id="60" name="Group 59">
            <a:extLst>
              <a:ext uri="{FF2B5EF4-FFF2-40B4-BE49-F238E27FC236}">
                <a16:creationId xmlns:a16="http://schemas.microsoft.com/office/drawing/2014/main" id="{6F7667A6-1C16-4F0A-A162-61BD16E6BE6B}"/>
              </a:ext>
            </a:extLst>
          </p:cNvPr>
          <p:cNvGrpSpPr/>
          <p:nvPr/>
        </p:nvGrpSpPr>
        <p:grpSpPr>
          <a:xfrm>
            <a:off x="1184133" y="0"/>
            <a:ext cx="9961092" cy="6858000"/>
            <a:chOff x="491575" y="0"/>
            <a:chExt cx="9961092" cy="6858000"/>
          </a:xfrm>
        </p:grpSpPr>
        <p:sp>
          <p:nvSpPr>
            <p:cNvPr id="61" name="Rectangle 60">
              <a:extLst>
                <a:ext uri="{FF2B5EF4-FFF2-40B4-BE49-F238E27FC236}">
                  <a16:creationId xmlns:a16="http://schemas.microsoft.com/office/drawing/2014/main" id="{0E8C29A9-4AAB-442C-A7A4-40DCCE0A9694}"/>
                </a:ext>
              </a:extLst>
            </p:cNvPr>
            <p:cNvSpPr/>
            <p:nvPr/>
          </p:nvSpPr>
          <p:spPr>
            <a:xfrm>
              <a:off x="491575" y="0"/>
              <a:ext cx="9961092"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81520FE7-5699-4290-9C3C-51E0C60ECC6B}"/>
                </a:ext>
              </a:extLst>
            </p:cNvPr>
            <p:cNvSpPr/>
            <p:nvPr/>
          </p:nvSpPr>
          <p:spPr>
            <a:xfrm>
              <a:off x="9284267"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FFC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a:extLst>
                <a:ext uri="{FF2B5EF4-FFF2-40B4-BE49-F238E27FC236}">
                  <a16:creationId xmlns:a16="http://schemas.microsoft.com/office/drawing/2014/main" id="{AFD50D6F-822B-4109-8B0C-BA004A0B7145}"/>
                </a:ext>
              </a:extLst>
            </p:cNvPr>
            <p:cNvSpPr txBox="1"/>
            <p:nvPr/>
          </p:nvSpPr>
          <p:spPr>
            <a:xfrm rot="16200000">
              <a:off x="9117129" y="3189611"/>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timeline</a:t>
              </a:r>
            </a:p>
          </p:txBody>
        </p:sp>
        <p:pic>
          <p:nvPicPr>
            <p:cNvPr id="64" name="Picture 63">
              <a:extLst>
                <a:ext uri="{FF2B5EF4-FFF2-40B4-BE49-F238E27FC236}">
                  <a16:creationId xmlns:a16="http://schemas.microsoft.com/office/drawing/2014/main" id="{0376C61F-147B-441E-B32E-45D5BC1B6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9385467" y="3247473"/>
              <a:ext cx="530600" cy="530600"/>
            </a:xfrm>
            <a:prstGeom prst="rect">
              <a:avLst/>
            </a:prstGeom>
          </p:spPr>
        </p:pic>
      </p:grpSp>
      <p:sp>
        <p:nvSpPr>
          <p:cNvPr id="70" name="Rectangle 69">
            <a:extLst>
              <a:ext uri="{FF2B5EF4-FFF2-40B4-BE49-F238E27FC236}">
                <a16:creationId xmlns:a16="http://schemas.microsoft.com/office/drawing/2014/main" id="{990CE96C-B0E8-49CB-B717-EBFFECB66027}"/>
              </a:ext>
            </a:extLst>
          </p:cNvPr>
          <p:cNvSpPr/>
          <p:nvPr/>
        </p:nvSpPr>
        <p:spPr>
          <a:xfrm>
            <a:off x="-7962177" y="-1"/>
            <a:ext cx="5781368"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4E70D3F9-D583-4ACD-8480-0F4A65ED3C83}"/>
              </a:ext>
            </a:extLst>
          </p:cNvPr>
          <p:cNvGrpSpPr/>
          <p:nvPr/>
        </p:nvGrpSpPr>
        <p:grpSpPr>
          <a:xfrm>
            <a:off x="1049062" y="0"/>
            <a:ext cx="9574094" cy="6858000"/>
            <a:chOff x="491575" y="0"/>
            <a:chExt cx="9574094" cy="6858000"/>
          </a:xfrm>
        </p:grpSpPr>
        <p:sp>
          <p:nvSpPr>
            <p:cNvPr id="96" name="Rectangle 95">
              <a:extLst>
                <a:ext uri="{FF2B5EF4-FFF2-40B4-BE49-F238E27FC236}">
                  <a16:creationId xmlns:a16="http://schemas.microsoft.com/office/drawing/2014/main" id="{321108FC-08B5-45CC-AB47-1104119B25FD}"/>
                </a:ext>
              </a:extLst>
            </p:cNvPr>
            <p:cNvSpPr/>
            <p:nvPr/>
          </p:nvSpPr>
          <p:spPr>
            <a:xfrm>
              <a:off x="491575" y="0"/>
              <a:ext cx="957409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Freeform: Shape 96">
              <a:extLst>
                <a:ext uri="{FF2B5EF4-FFF2-40B4-BE49-F238E27FC236}">
                  <a16:creationId xmlns:a16="http://schemas.microsoft.com/office/drawing/2014/main" id="{96A47C8C-7F88-484E-817B-572BEDC2BC69}"/>
                </a:ext>
              </a:extLst>
            </p:cNvPr>
            <p:cNvSpPr/>
            <p:nvPr/>
          </p:nvSpPr>
          <p:spPr>
            <a:xfrm>
              <a:off x="8897260" y="2337440"/>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5D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E3DB5570-AC77-4396-9748-4183DF7C8396}"/>
                </a:ext>
              </a:extLst>
            </p:cNvPr>
            <p:cNvSpPr txBox="1"/>
            <p:nvPr/>
          </p:nvSpPr>
          <p:spPr>
            <a:xfrm rot="16200000">
              <a:off x="8746453" y="3189610"/>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highlight</a:t>
              </a:r>
            </a:p>
          </p:txBody>
        </p:sp>
        <p:pic>
          <p:nvPicPr>
            <p:cNvPr id="99" name="Picture 98">
              <a:extLst>
                <a:ext uri="{FF2B5EF4-FFF2-40B4-BE49-F238E27FC236}">
                  <a16:creationId xmlns:a16="http://schemas.microsoft.com/office/drawing/2014/main" id="{F6ED4041-CDD9-443D-802E-47D438790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992269" y="3247473"/>
              <a:ext cx="530600" cy="530600"/>
            </a:xfrm>
            <a:prstGeom prst="rect">
              <a:avLst/>
            </a:prstGeom>
          </p:spPr>
        </p:pic>
      </p:grpSp>
      <p:grpSp>
        <p:nvGrpSpPr>
          <p:cNvPr id="71" name="Group 70">
            <a:extLst>
              <a:ext uri="{FF2B5EF4-FFF2-40B4-BE49-F238E27FC236}">
                <a16:creationId xmlns:a16="http://schemas.microsoft.com/office/drawing/2014/main" id="{E7044FAB-DB4A-4E59-B111-8CA4168E7FA4}"/>
              </a:ext>
            </a:extLst>
          </p:cNvPr>
          <p:cNvGrpSpPr/>
          <p:nvPr/>
        </p:nvGrpSpPr>
        <p:grpSpPr>
          <a:xfrm>
            <a:off x="-1780364" y="-1"/>
            <a:ext cx="11860720" cy="6858000"/>
            <a:chOff x="-2449883" y="-1"/>
            <a:chExt cx="11860720" cy="6858000"/>
          </a:xfrm>
        </p:grpSpPr>
        <p:sp>
          <p:nvSpPr>
            <p:cNvPr id="72" name="Rectangle 71">
              <a:extLst>
                <a:ext uri="{FF2B5EF4-FFF2-40B4-BE49-F238E27FC236}">
                  <a16:creationId xmlns:a16="http://schemas.microsoft.com/office/drawing/2014/main" id="{824F072A-08CC-4CC6-B5EF-C1833A244FA3}"/>
                </a:ext>
              </a:extLst>
            </p:cNvPr>
            <p:cNvSpPr/>
            <p:nvPr/>
          </p:nvSpPr>
          <p:spPr>
            <a:xfrm>
              <a:off x="-2449883" y="-1"/>
              <a:ext cx="11860720"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3C6C4A9-8B6A-429B-980E-26CD0C3A573E}"/>
                </a:ext>
              </a:extLst>
            </p:cNvPr>
            <p:cNvSpPr/>
            <p:nvPr/>
          </p:nvSpPr>
          <p:spPr>
            <a:xfrm>
              <a:off x="8242436" y="2337439"/>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858AC381-BFD1-4A89-AE49-8ADC853A6849}"/>
                </a:ext>
              </a:extLst>
            </p:cNvPr>
            <p:cNvSpPr txBox="1"/>
            <p:nvPr/>
          </p:nvSpPr>
          <p:spPr>
            <a:xfrm rot="16200000">
              <a:off x="8091629" y="3189609"/>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services</a:t>
              </a:r>
            </a:p>
          </p:txBody>
        </p:sp>
        <p:pic>
          <p:nvPicPr>
            <p:cNvPr id="75" name="Picture 74">
              <a:extLst>
                <a:ext uri="{FF2B5EF4-FFF2-40B4-BE49-F238E27FC236}">
                  <a16:creationId xmlns:a16="http://schemas.microsoft.com/office/drawing/2014/main" id="{9DF2E944-82FA-495B-8A5C-9BDE263553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8340472" y="3247473"/>
              <a:ext cx="530600" cy="530600"/>
            </a:xfrm>
            <a:prstGeom prst="rect">
              <a:avLst/>
            </a:prstGeom>
          </p:spPr>
        </p:pic>
      </p:grpSp>
      <p:grpSp>
        <p:nvGrpSpPr>
          <p:cNvPr id="76" name="Group 75">
            <a:extLst>
              <a:ext uri="{FF2B5EF4-FFF2-40B4-BE49-F238E27FC236}">
                <a16:creationId xmlns:a16="http://schemas.microsoft.com/office/drawing/2014/main" id="{60E31D48-090A-4A9C-AF5C-4B0C49C47C7D}"/>
              </a:ext>
            </a:extLst>
          </p:cNvPr>
          <p:cNvGrpSpPr/>
          <p:nvPr/>
        </p:nvGrpSpPr>
        <p:grpSpPr>
          <a:xfrm>
            <a:off x="-9395082" y="-1"/>
            <a:ext cx="9927504" cy="6858000"/>
            <a:chOff x="-9337032" y="-1"/>
            <a:chExt cx="9927504" cy="6858000"/>
          </a:xfrm>
        </p:grpSpPr>
        <p:sp>
          <p:nvSpPr>
            <p:cNvPr id="77" name="Rectangle 76">
              <a:extLst>
                <a:ext uri="{FF2B5EF4-FFF2-40B4-BE49-F238E27FC236}">
                  <a16:creationId xmlns:a16="http://schemas.microsoft.com/office/drawing/2014/main" id="{3A79A714-CB74-4EFD-9BC1-A7F2F993842A}"/>
                </a:ext>
              </a:extLst>
            </p:cNvPr>
            <p:cNvSpPr/>
            <p:nvPr/>
          </p:nvSpPr>
          <p:spPr>
            <a:xfrm>
              <a:off x="-9337032" y="-1"/>
              <a:ext cx="9923504" cy="6858000"/>
            </a:xfrm>
            <a:prstGeom prst="rect">
              <a:avLst/>
            </a:prstGeom>
            <a:solidFill>
              <a:srgbClr val="F0EEF0"/>
            </a:solidFill>
            <a:ln>
              <a:noFill/>
            </a:ln>
            <a:effectLst>
              <a:outerShdw blurRad="215900" dist="38100" sx="101000" sy="101000" algn="l" rotWithShape="0">
                <a:schemeClr val="tx1">
                  <a:lumMod val="65000"/>
                  <a:lumOff val="35000"/>
                  <a:alpha val="3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Freeform: Shape 77">
              <a:extLst>
                <a:ext uri="{FF2B5EF4-FFF2-40B4-BE49-F238E27FC236}">
                  <a16:creationId xmlns:a16="http://schemas.microsoft.com/office/drawing/2014/main" id="{B006C60A-833A-41C2-A553-8132E7B3A7DB}"/>
                </a:ext>
              </a:extLst>
            </p:cNvPr>
            <p:cNvSpPr/>
            <p:nvPr/>
          </p:nvSpPr>
          <p:spPr>
            <a:xfrm>
              <a:off x="-577928" y="2337438"/>
              <a:ext cx="1168400" cy="2360918"/>
            </a:xfrm>
            <a:custGeom>
              <a:avLst/>
              <a:gdLst>
                <a:gd name="connsiteX0" fmla="*/ 1168400 w 1168400"/>
                <a:gd name="connsiteY0" fmla="*/ 0 h 2360918"/>
                <a:gd name="connsiteX1" fmla="*/ 1168400 w 1168400"/>
                <a:gd name="connsiteY1" fmla="*/ 2360918 h 2360918"/>
                <a:gd name="connsiteX2" fmla="*/ 1060340 w 1168400"/>
                <a:gd name="connsiteY2" fmla="*/ 2355461 h 2360918"/>
                <a:gd name="connsiteX3" fmla="*/ 0 w 1168400"/>
                <a:gd name="connsiteY3" fmla="*/ 1180459 h 2360918"/>
                <a:gd name="connsiteX4" fmla="*/ 1060340 w 1168400"/>
                <a:gd name="connsiteY4" fmla="*/ 5457 h 236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2360918">
                  <a:moveTo>
                    <a:pt x="1168400" y="0"/>
                  </a:moveTo>
                  <a:lnTo>
                    <a:pt x="1168400" y="2360918"/>
                  </a:lnTo>
                  <a:lnTo>
                    <a:pt x="1060340" y="2355461"/>
                  </a:lnTo>
                  <a:cubicBezTo>
                    <a:pt x="464762" y="2294977"/>
                    <a:pt x="0" y="1791994"/>
                    <a:pt x="0" y="1180459"/>
                  </a:cubicBezTo>
                  <a:cubicBezTo>
                    <a:pt x="0" y="568924"/>
                    <a:pt x="464762" y="65941"/>
                    <a:pt x="1060340" y="5457"/>
                  </a:cubicBezTo>
                  <a:close/>
                </a:path>
              </a:pathLst>
            </a:custGeom>
            <a:solidFill>
              <a:srgbClr val="00A0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95AECC6C-A520-4756-9163-08D14835D791}"/>
                </a:ext>
              </a:extLst>
            </p:cNvPr>
            <p:cNvSpPr txBox="1"/>
            <p:nvPr/>
          </p:nvSpPr>
          <p:spPr>
            <a:xfrm rot="16200000">
              <a:off x="-738260" y="3189608"/>
              <a:ext cx="1992086" cy="646331"/>
            </a:xfrm>
            <a:prstGeom prst="rect">
              <a:avLst/>
            </a:prstGeom>
            <a:noFill/>
          </p:spPr>
          <p:txBody>
            <a:bodyPr wrap="square" rtlCol="0">
              <a:spAutoFit/>
            </a:bodyPr>
            <a:lstStyle/>
            <a:p>
              <a:pPr algn="ctr"/>
              <a:r>
                <a:rPr lang="en-US" sz="3600" b="1" dirty="0">
                  <a:solidFill>
                    <a:srgbClr val="F0EEF0"/>
                  </a:solidFill>
                  <a:latin typeface="Tw Cen MT" panose="020B0602020104020603" pitchFamily="34" charset="0"/>
                </a:rPr>
                <a:t>market</a:t>
              </a:r>
            </a:p>
          </p:txBody>
        </p:sp>
        <p:pic>
          <p:nvPicPr>
            <p:cNvPr id="80" name="Picture 79">
              <a:extLst>
                <a:ext uri="{FF2B5EF4-FFF2-40B4-BE49-F238E27FC236}">
                  <a16:creationId xmlns:a16="http://schemas.microsoft.com/office/drawing/2014/main" id="{0F8A56B9-A504-4035-8439-53ED4617B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91912" y="3247473"/>
              <a:ext cx="530600" cy="530600"/>
            </a:xfrm>
            <a:prstGeom prst="rect">
              <a:avLst/>
            </a:prstGeom>
          </p:spPr>
        </p:pic>
      </p:grpSp>
      <p:grpSp>
        <p:nvGrpSpPr>
          <p:cNvPr id="113" name="Group 112">
            <a:extLst>
              <a:ext uri="{FF2B5EF4-FFF2-40B4-BE49-F238E27FC236}">
                <a16:creationId xmlns:a16="http://schemas.microsoft.com/office/drawing/2014/main" id="{11FBA8A3-D6EF-42EC-AEC1-86283EED452E}"/>
              </a:ext>
            </a:extLst>
          </p:cNvPr>
          <p:cNvGrpSpPr/>
          <p:nvPr/>
        </p:nvGrpSpPr>
        <p:grpSpPr>
          <a:xfrm>
            <a:off x="1390386" y="1717392"/>
            <a:ext cx="3380397" cy="1113751"/>
            <a:chOff x="764723" y="2142394"/>
            <a:chExt cx="3380397" cy="1113751"/>
          </a:xfrm>
        </p:grpSpPr>
        <p:sp>
          <p:nvSpPr>
            <p:cNvPr id="114" name="Oval 113">
              <a:extLst>
                <a:ext uri="{FF2B5EF4-FFF2-40B4-BE49-F238E27FC236}">
                  <a16:creationId xmlns:a16="http://schemas.microsoft.com/office/drawing/2014/main" id="{40F3CBE7-0B7F-4BBC-932B-F8A1336F5066}"/>
                </a:ext>
              </a:extLst>
            </p:cNvPr>
            <p:cNvSpPr/>
            <p:nvPr/>
          </p:nvSpPr>
          <p:spPr>
            <a:xfrm>
              <a:off x="764723" y="2277144"/>
              <a:ext cx="662056" cy="662056"/>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a:extLst>
                <a:ext uri="{FF2B5EF4-FFF2-40B4-BE49-F238E27FC236}">
                  <a16:creationId xmlns:a16="http://schemas.microsoft.com/office/drawing/2014/main" id="{1F468DAE-4AE6-45BB-86E9-605BB3D413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554" y="2408975"/>
              <a:ext cx="398394" cy="398394"/>
            </a:xfrm>
            <a:prstGeom prst="rect">
              <a:avLst/>
            </a:prstGeom>
          </p:spPr>
        </p:pic>
        <p:sp>
          <p:nvSpPr>
            <p:cNvPr id="116" name="TextBox 115">
              <a:extLst>
                <a:ext uri="{FF2B5EF4-FFF2-40B4-BE49-F238E27FC236}">
                  <a16:creationId xmlns:a16="http://schemas.microsoft.com/office/drawing/2014/main" id="{A5766AE2-8191-4DD7-9F8B-FB3901844BFC}"/>
                </a:ext>
              </a:extLst>
            </p:cNvPr>
            <p:cNvSpPr txBox="1"/>
            <p:nvPr/>
          </p:nvSpPr>
          <p:spPr>
            <a:xfrm>
              <a:off x="1435199" y="2142394"/>
              <a:ext cx="2696667" cy="369332"/>
            </a:xfrm>
            <a:prstGeom prst="rect">
              <a:avLst/>
            </a:prstGeom>
            <a:noFill/>
          </p:spPr>
          <p:txBody>
            <a:bodyPr wrap="square" rtlCol="0">
              <a:spAutoFit/>
            </a:bodyPr>
            <a:lstStyle/>
            <a:p>
              <a:r>
                <a:rPr lang="en-US" dirty="0">
                  <a:solidFill>
                    <a:schemeClr val="bg1"/>
                  </a:solidFill>
                  <a:latin typeface="Tw Cen MT" panose="020B0602020104020603" pitchFamily="34" charset="0"/>
                </a:rPr>
                <a:t>Version Control System</a:t>
              </a:r>
            </a:p>
          </p:txBody>
        </p:sp>
        <p:sp>
          <p:nvSpPr>
            <p:cNvPr id="117" name="TextBox 116">
              <a:extLst>
                <a:ext uri="{FF2B5EF4-FFF2-40B4-BE49-F238E27FC236}">
                  <a16:creationId xmlns:a16="http://schemas.microsoft.com/office/drawing/2014/main" id="{ED76257E-DD5D-4C31-B2AC-F76DC9199544}"/>
                </a:ext>
              </a:extLst>
            </p:cNvPr>
            <p:cNvSpPr txBox="1"/>
            <p:nvPr/>
          </p:nvSpPr>
          <p:spPr>
            <a:xfrm>
              <a:off x="1435200" y="2425148"/>
              <a:ext cx="2709920" cy="830997"/>
            </a:xfrm>
            <a:prstGeom prst="rect">
              <a:avLst/>
            </a:prstGeom>
            <a:noFill/>
          </p:spPr>
          <p:txBody>
            <a:bodyPr wrap="square" rtlCol="0">
              <a:spAutoFit/>
            </a:bodyPr>
            <a:lstStyle/>
            <a:p>
              <a:r>
                <a:rPr lang="en-US" sz="1200" dirty="0">
                  <a:solidFill>
                    <a:schemeClr val="bg1"/>
                  </a:solidFill>
                  <a:latin typeface="Tw Cen MT" panose="020B0602020104020603" pitchFamily="34" charset="0"/>
                </a:rPr>
                <a:t>Provide distributed version-control system for tracking changes in source code during software development with data integrity and distributed workflows</a:t>
              </a:r>
            </a:p>
          </p:txBody>
        </p:sp>
      </p:grpSp>
      <p:grpSp>
        <p:nvGrpSpPr>
          <p:cNvPr id="118" name="Group 117">
            <a:extLst>
              <a:ext uri="{FF2B5EF4-FFF2-40B4-BE49-F238E27FC236}">
                <a16:creationId xmlns:a16="http://schemas.microsoft.com/office/drawing/2014/main" id="{9C5CB2E8-B3A7-4DE0-B2CC-736365263446}"/>
              </a:ext>
            </a:extLst>
          </p:cNvPr>
          <p:cNvGrpSpPr/>
          <p:nvPr/>
        </p:nvGrpSpPr>
        <p:grpSpPr>
          <a:xfrm>
            <a:off x="1390386" y="2995413"/>
            <a:ext cx="3473161" cy="1113751"/>
            <a:chOff x="764723" y="3420415"/>
            <a:chExt cx="3473161" cy="1113751"/>
          </a:xfrm>
        </p:grpSpPr>
        <p:sp>
          <p:nvSpPr>
            <p:cNvPr id="119" name="Oval 118">
              <a:extLst>
                <a:ext uri="{FF2B5EF4-FFF2-40B4-BE49-F238E27FC236}">
                  <a16:creationId xmlns:a16="http://schemas.microsoft.com/office/drawing/2014/main" id="{4CD8841C-D453-44E7-9CE2-70317BC917D2}"/>
                </a:ext>
              </a:extLst>
            </p:cNvPr>
            <p:cNvSpPr/>
            <p:nvPr/>
          </p:nvSpPr>
          <p:spPr>
            <a:xfrm>
              <a:off x="764723"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TextBox 119">
              <a:extLst>
                <a:ext uri="{FF2B5EF4-FFF2-40B4-BE49-F238E27FC236}">
                  <a16:creationId xmlns:a16="http://schemas.microsoft.com/office/drawing/2014/main" id="{FF4D948F-8670-4F67-B5BD-4AC06968C522}"/>
                </a:ext>
              </a:extLst>
            </p:cNvPr>
            <p:cNvSpPr txBox="1"/>
            <p:nvPr/>
          </p:nvSpPr>
          <p:spPr>
            <a:xfrm>
              <a:off x="1435200" y="3420415"/>
              <a:ext cx="2736424" cy="369332"/>
            </a:xfrm>
            <a:prstGeom prst="rect">
              <a:avLst/>
            </a:prstGeom>
            <a:noFill/>
          </p:spPr>
          <p:txBody>
            <a:bodyPr wrap="square" rtlCol="0">
              <a:spAutoFit/>
            </a:bodyPr>
            <a:lstStyle/>
            <a:p>
              <a:r>
                <a:rPr lang="en-US" dirty="0">
                  <a:solidFill>
                    <a:schemeClr val="bg1"/>
                  </a:solidFill>
                  <a:latin typeface="Tw Cen MT" panose="020B0602020104020603" pitchFamily="34" charset="0"/>
                </a:rPr>
                <a:t>Source Code Management</a:t>
              </a:r>
            </a:p>
          </p:txBody>
        </p:sp>
        <p:sp>
          <p:nvSpPr>
            <p:cNvPr id="121" name="TextBox 120">
              <a:extLst>
                <a:ext uri="{FF2B5EF4-FFF2-40B4-BE49-F238E27FC236}">
                  <a16:creationId xmlns:a16="http://schemas.microsoft.com/office/drawing/2014/main" id="{A120E0D6-EFA2-4A08-BFE2-DD70F47E6C48}"/>
                </a:ext>
              </a:extLst>
            </p:cNvPr>
            <p:cNvSpPr txBox="1"/>
            <p:nvPr/>
          </p:nvSpPr>
          <p:spPr>
            <a:xfrm>
              <a:off x="1435199" y="3703169"/>
              <a:ext cx="2802685" cy="830997"/>
            </a:xfrm>
            <a:prstGeom prst="rect">
              <a:avLst/>
            </a:prstGeom>
            <a:noFill/>
          </p:spPr>
          <p:txBody>
            <a:bodyPr wrap="square" rtlCol="0">
              <a:spAutoFit/>
            </a:bodyPr>
            <a:lstStyle/>
            <a:p>
              <a:r>
                <a:rPr lang="en-US" sz="1200" dirty="0">
                  <a:solidFill>
                    <a:schemeClr val="bg1"/>
                  </a:solidFill>
                  <a:latin typeface="Tw Cen MT" panose="020B0602020104020603" pitchFamily="34" charset="0"/>
                </a:rPr>
                <a:t>Tracks modifications to a source code repository, gives a running history of changes to a code base to resolve conflicts when merging from multiple contributors</a:t>
              </a:r>
            </a:p>
          </p:txBody>
        </p:sp>
        <p:pic>
          <p:nvPicPr>
            <p:cNvPr id="122" name="Picture 121">
              <a:extLst>
                <a:ext uri="{FF2B5EF4-FFF2-40B4-BE49-F238E27FC236}">
                  <a16:creationId xmlns:a16="http://schemas.microsoft.com/office/drawing/2014/main" id="{CC4EB96D-DFD9-40AE-890E-7DA16AF16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2748" y="3713190"/>
              <a:ext cx="346006" cy="346006"/>
            </a:xfrm>
            <a:prstGeom prst="rect">
              <a:avLst/>
            </a:prstGeom>
          </p:spPr>
        </p:pic>
      </p:grpSp>
      <p:grpSp>
        <p:nvGrpSpPr>
          <p:cNvPr id="123" name="Group 122">
            <a:extLst>
              <a:ext uri="{FF2B5EF4-FFF2-40B4-BE49-F238E27FC236}">
                <a16:creationId xmlns:a16="http://schemas.microsoft.com/office/drawing/2014/main" id="{FAF9A856-B862-439D-AB2D-28527B3BC76B}"/>
              </a:ext>
            </a:extLst>
          </p:cNvPr>
          <p:cNvGrpSpPr/>
          <p:nvPr/>
        </p:nvGrpSpPr>
        <p:grpSpPr>
          <a:xfrm>
            <a:off x="1390386" y="4273434"/>
            <a:ext cx="3287631" cy="1113751"/>
            <a:chOff x="764723" y="4698436"/>
            <a:chExt cx="3287631" cy="1113751"/>
          </a:xfrm>
        </p:grpSpPr>
        <p:sp>
          <p:nvSpPr>
            <p:cNvPr id="124" name="Oval 123">
              <a:extLst>
                <a:ext uri="{FF2B5EF4-FFF2-40B4-BE49-F238E27FC236}">
                  <a16:creationId xmlns:a16="http://schemas.microsoft.com/office/drawing/2014/main" id="{6B8AFB94-C2E3-487E-AE72-2D519C605F72}"/>
                </a:ext>
              </a:extLst>
            </p:cNvPr>
            <p:cNvSpPr/>
            <p:nvPr/>
          </p:nvSpPr>
          <p:spPr>
            <a:xfrm>
              <a:off x="764723" y="4833186"/>
              <a:ext cx="662056" cy="6620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04E1E449-1505-4788-9575-E71478300712}"/>
                </a:ext>
              </a:extLst>
            </p:cNvPr>
            <p:cNvSpPr txBox="1"/>
            <p:nvPr/>
          </p:nvSpPr>
          <p:spPr>
            <a:xfrm>
              <a:off x="1435199" y="4698436"/>
              <a:ext cx="2020807" cy="369332"/>
            </a:xfrm>
            <a:prstGeom prst="rect">
              <a:avLst/>
            </a:prstGeom>
            <a:noFill/>
          </p:spPr>
          <p:txBody>
            <a:bodyPr wrap="square" rtlCol="0">
              <a:spAutoFit/>
            </a:bodyPr>
            <a:lstStyle/>
            <a:p>
              <a:r>
                <a:rPr lang="en-US" dirty="0">
                  <a:solidFill>
                    <a:schemeClr val="bg1"/>
                  </a:solidFill>
                  <a:latin typeface="Tw Cen MT" panose="020B0602020104020603" pitchFamily="34" charset="0"/>
                </a:rPr>
                <a:t>Education Program</a:t>
              </a:r>
            </a:p>
          </p:txBody>
        </p:sp>
        <p:sp>
          <p:nvSpPr>
            <p:cNvPr id="126" name="TextBox 125">
              <a:extLst>
                <a:ext uri="{FF2B5EF4-FFF2-40B4-BE49-F238E27FC236}">
                  <a16:creationId xmlns:a16="http://schemas.microsoft.com/office/drawing/2014/main" id="{7EAC8E37-8B3C-4F8F-AC92-FAC65925ACC6}"/>
                </a:ext>
              </a:extLst>
            </p:cNvPr>
            <p:cNvSpPr txBox="1"/>
            <p:nvPr/>
          </p:nvSpPr>
          <p:spPr>
            <a:xfrm>
              <a:off x="1435200" y="4981190"/>
              <a:ext cx="2617154" cy="830997"/>
            </a:xfrm>
            <a:prstGeom prst="rect">
              <a:avLst/>
            </a:prstGeom>
            <a:noFill/>
          </p:spPr>
          <p:txBody>
            <a:bodyPr wrap="square" rtlCol="0">
              <a:spAutoFit/>
            </a:bodyPr>
            <a:lstStyle/>
            <a:p>
              <a:r>
                <a:rPr lang="en-US" sz="1200" dirty="0">
                  <a:solidFill>
                    <a:schemeClr val="bg1"/>
                  </a:solidFill>
                  <a:latin typeface="Tw Cen MT" panose="020B0602020104020603" pitchFamily="34" charset="0"/>
                </a:rPr>
                <a:t>Student Developer Pack to give students free access to popular development tools and services &amp; Campus Expert Program to grow the community</a:t>
              </a:r>
            </a:p>
          </p:txBody>
        </p:sp>
        <p:pic>
          <p:nvPicPr>
            <p:cNvPr id="127" name="Picture 126">
              <a:extLst>
                <a:ext uri="{FF2B5EF4-FFF2-40B4-BE49-F238E27FC236}">
                  <a16:creationId xmlns:a16="http://schemas.microsoft.com/office/drawing/2014/main" id="{8A5A61FB-CA64-4580-801C-AD3884078B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553" y="4977083"/>
              <a:ext cx="398396" cy="398396"/>
            </a:xfrm>
            <a:prstGeom prst="rect">
              <a:avLst/>
            </a:prstGeom>
          </p:spPr>
        </p:pic>
      </p:grpSp>
      <p:grpSp>
        <p:nvGrpSpPr>
          <p:cNvPr id="128" name="Group 127">
            <a:extLst>
              <a:ext uri="{FF2B5EF4-FFF2-40B4-BE49-F238E27FC236}">
                <a16:creationId xmlns:a16="http://schemas.microsoft.com/office/drawing/2014/main" id="{743BC266-D040-419D-B713-FBC99952FADF}"/>
              </a:ext>
            </a:extLst>
          </p:cNvPr>
          <p:cNvGrpSpPr/>
          <p:nvPr/>
        </p:nvGrpSpPr>
        <p:grpSpPr>
          <a:xfrm>
            <a:off x="5130290" y="2995413"/>
            <a:ext cx="3197225" cy="1113751"/>
            <a:chOff x="4504627" y="3420415"/>
            <a:chExt cx="3197225" cy="1113751"/>
          </a:xfrm>
        </p:grpSpPr>
        <p:sp>
          <p:nvSpPr>
            <p:cNvPr id="129" name="Oval 128">
              <a:extLst>
                <a:ext uri="{FF2B5EF4-FFF2-40B4-BE49-F238E27FC236}">
                  <a16:creationId xmlns:a16="http://schemas.microsoft.com/office/drawing/2014/main" id="{1F70E9A6-B0EA-49B3-9490-7C7B09ACEE67}"/>
                </a:ext>
              </a:extLst>
            </p:cNvPr>
            <p:cNvSpPr/>
            <p:nvPr/>
          </p:nvSpPr>
          <p:spPr>
            <a:xfrm>
              <a:off x="4504627" y="3555165"/>
              <a:ext cx="662056" cy="662056"/>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C1C9AE74-6ECE-4642-85A1-879B902A0C00}"/>
                </a:ext>
              </a:extLst>
            </p:cNvPr>
            <p:cNvSpPr txBox="1"/>
            <p:nvPr/>
          </p:nvSpPr>
          <p:spPr>
            <a:xfrm>
              <a:off x="5175104" y="3420415"/>
              <a:ext cx="2084276" cy="369332"/>
            </a:xfrm>
            <a:prstGeom prst="rect">
              <a:avLst/>
            </a:prstGeom>
            <a:noFill/>
          </p:spPr>
          <p:txBody>
            <a:bodyPr wrap="square" rtlCol="0">
              <a:spAutoFit/>
            </a:bodyPr>
            <a:lstStyle/>
            <a:p>
              <a:r>
                <a:rPr lang="en-US" dirty="0">
                  <a:solidFill>
                    <a:schemeClr val="bg1"/>
                  </a:solidFill>
                  <a:latin typeface="Tw Cen MT" panose="020B0602020104020603" pitchFamily="34" charset="0"/>
                </a:rPr>
                <a:t>GitHub Pages</a:t>
              </a:r>
            </a:p>
          </p:txBody>
        </p:sp>
        <p:sp>
          <p:nvSpPr>
            <p:cNvPr id="131" name="TextBox 130">
              <a:extLst>
                <a:ext uri="{FF2B5EF4-FFF2-40B4-BE49-F238E27FC236}">
                  <a16:creationId xmlns:a16="http://schemas.microsoft.com/office/drawing/2014/main" id="{F00EE840-57C5-45A8-AB89-BA57CE453AA8}"/>
                </a:ext>
              </a:extLst>
            </p:cNvPr>
            <p:cNvSpPr txBox="1"/>
            <p:nvPr/>
          </p:nvSpPr>
          <p:spPr>
            <a:xfrm>
              <a:off x="5175104" y="3703169"/>
              <a:ext cx="2526748" cy="830997"/>
            </a:xfrm>
            <a:prstGeom prst="rect">
              <a:avLst/>
            </a:prstGeom>
            <a:noFill/>
          </p:spPr>
          <p:txBody>
            <a:bodyPr wrap="square" rtlCol="0">
              <a:spAutoFit/>
            </a:bodyPr>
            <a:lstStyle/>
            <a:p>
              <a:r>
                <a:rPr lang="en-US" sz="1200" dirty="0">
                  <a:solidFill>
                    <a:schemeClr val="bg1"/>
                  </a:solidFill>
                  <a:latin typeface="Tw Cen MT" panose="020B0602020104020603" pitchFamily="34" charset="0"/>
                </a:rPr>
                <a:t>A static web hosting service offered to users for hosting user blogs, project documentation, or even whole books scripted as a page</a:t>
              </a:r>
            </a:p>
          </p:txBody>
        </p:sp>
        <p:pic>
          <p:nvPicPr>
            <p:cNvPr id="132" name="Picture 131">
              <a:extLst>
                <a:ext uri="{FF2B5EF4-FFF2-40B4-BE49-F238E27FC236}">
                  <a16:creationId xmlns:a16="http://schemas.microsoft.com/office/drawing/2014/main" id="{28C55931-7730-4132-AB43-DEC40108466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8037" y="3678575"/>
              <a:ext cx="415236" cy="415236"/>
            </a:xfrm>
            <a:prstGeom prst="rect">
              <a:avLst/>
            </a:prstGeom>
          </p:spPr>
        </p:pic>
      </p:grpSp>
      <p:grpSp>
        <p:nvGrpSpPr>
          <p:cNvPr id="133" name="Group 132">
            <a:extLst>
              <a:ext uri="{FF2B5EF4-FFF2-40B4-BE49-F238E27FC236}">
                <a16:creationId xmlns:a16="http://schemas.microsoft.com/office/drawing/2014/main" id="{F0E3BF0A-B04D-4316-B447-549B31994A65}"/>
              </a:ext>
            </a:extLst>
          </p:cNvPr>
          <p:cNvGrpSpPr/>
          <p:nvPr/>
        </p:nvGrpSpPr>
        <p:grpSpPr>
          <a:xfrm>
            <a:off x="5130290" y="4273434"/>
            <a:ext cx="3197225" cy="1113751"/>
            <a:chOff x="4504627" y="4698436"/>
            <a:chExt cx="3197225" cy="1113751"/>
          </a:xfrm>
        </p:grpSpPr>
        <p:sp>
          <p:nvSpPr>
            <p:cNvPr id="134" name="Oval 133">
              <a:extLst>
                <a:ext uri="{FF2B5EF4-FFF2-40B4-BE49-F238E27FC236}">
                  <a16:creationId xmlns:a16="http://schemas.microsoft.com/office/drawing/2014/main" id="{21B892CB-2087-4B4E-9D9A-135A090D8BBA}"/>
                </a:ext>
              </a:extLst>
            </p:cNvPr>
            <p:cNvSpPr/>
            <p:nvPr/>
          </p:nvSpPr>
          <p:spPr>
            <a:xfrm>
              <a:off x="4504627" y="4833186"/>
              <a:ext cx="662056" cy="66205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TextBox 134">
              <a:extLst>
                <a:ext uri="{FF2B5EF4-FFF2-40B4-BE49-F238E27FC236}">
                  <a16:creationId xmlns:a16="http://schemas.microsoft.com/office/drawing/2014/main" id="{2F1E812C-21E1-4AE8-8492-7C26987E24F5}"/>
                </a:ext>
              </a:extLst>
            </p:cNvPr>
            <p:cNvSpPr txBox="1"/>
            <p:nvPr/>
          </p:nvSpPr>
          <p:spPr>
            <a:xfrm>
              <a:off x="5175104" y="4698436"/>
              <a:ext cx="1925250" cy="369332"/>
            </a:xfrm>
            <a:prstGeom prst="rect">
              <a:avLst/>
            </a:prstGeom>
            <a:noFill/>
          </p:spPr>
          <p:txBody>
            <a:bodyPr wrap="square" rtlCol="0">
              <a:spAutoFit/>
            </a:bodyPr>
            <a:lstStyle/>
            <a:p>
              <a:r>
                <a:rPr lang="en-US" dirty="0">
                  <a:solidFill>
                    <a:schemeClr val="bg1"/>
                  </a:solidFill>
                  <a:latin typeface="Tw Cen MT" panose="020B0602020104020603" pitchFamily="34" charset="0"/>
                </a:rPr>
                <a:t>GitHub Enterprise</a:t>
              </a:r>
            </a:p>
          </p:txBody>
        </p:sp>
        <p:sp>
          <p:nvSpPr>
            <p:cNvPr id="136" name="TextBox 135">
              <a:extLst>
                <a:ext uri="{FF2B5EF4-FFF2-40B4-BE49-F238E27FC236}">
                  <a16:creationId xmlns:a16="http://schemas.microsoft.com/office/drawing/2014/main" id="{39E48791-F83A-43C2-91A4-5459684E27A3}"/>
                </a:ext>
              </a:extLst>
            </p:cNvPr>
            <p:cNvSpPr txBox="1"/>
            <p:nvPr/>
          </p:nvSpPr>
          <p:spPr>
            <a:xfrm>
              <a:off x="5175104" y="4981190"/>
              <a:ext cx="2526748" cy="830997"/>
            </a:xfrm>
            <a:prstGeom prst="rect">
              <a:avLst/>
            </a:prstGeom>
            <a:noFill/>
          </p:spPr>
          <p:txBody>
            <a:bodyPr wrap="square" rtlCol="0">
              <a:spAutoFit/>
            </a:bodyPr>
            <a:lstStyle/>
            <a:p>
              <a:r>
                <a:rPr lang="en-US" sz="1200" dirty="0">
                  <a:solidFill>
                    <a:schemeClr val="bg1"/>
                  </a:solidFill>
                  <a:latin typeface="Tw Cen MT" panose="020B0602020104020603" pitchFamily="34" charset="0"/>
                </a:rPr>
                <a:t>A self-managed version of with similar functionality. It can be run on an organization's own hardware or on a cloud provider</a:t>
              </a:r>
            </a:p>
          </p:txBody>
        </p:sp>
        <p:pic>
          <p:nvPicPr>
            <p:cNvPr id="137" name="Picture 136">
              <a:extLst>
                <a:ext uri="{FF2B5EF4-FFF2-40B4-BE49-F238E27FC236}">
                  <a16:creationId xmlns:a16="http://schemas.microsoft.com/office/drawing/2014/main" id="{3998D37B-EE23-4400-B3FB-AE622C2B46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67162" y="4967369"/>
              <a:ext cx="336986" cy="336986"/>
            </a:xfrm>
            <a:prstGeom prst="rect">
              <a:avLst/>
            </a:prstGeom>
          </p:spPr>
        </p:pic>
      </p:grpSp>
      <p:grpSp>
        <p:nvGrpSpPr>
          <p:cNvPr id="138" name="Group 137">
            <a:extLst>
              <a:ext uri="{FF2B5EF4-FFF2-40B4-BE49-F238E27FC236}">
                <a16:creationId xmlns:a16="http://schemas.microsoft.com/office/drawing/2014/main" id="{6A922994-56F7-4E3F-BBC4-41F24AED21E0}"/>
              </a:ext>
            </a:extLst>
          </p:cNvPr>
          <p:cNvGrpSpPr/>
          <p:nvPr/>
        </p:nvGrpSpPr>
        <p:grpSpPr>
          <a:xfrm>
            <a:off x="5130290" y="1717392"/>
            <a:ext cx="3457119" cy="1113751"/>
            <a:chOff x="4504627" y="2142394"/>
            <a:chExt cx="3457119" cy="1113751"/>
          </a:xfrm>
        </p:grpSpPr>
        <p:sp>
          <p:nvSpPr>
            <p:cNvPr id="139" name="Oval 138">
              <a:extLst>
                <a:ext uri="{FF2B5EF4-FFF2-40B4-BE49-F238E27FC236}">
                  <a16:creationId xmlns:a16="http://schemas.microsoft.com/office/drawing/2014/main" id="{4B44027A-8946-45E7-8F11-28B2EA7E8E3E}"/>
                </a:ext>
              </a:extLst>
            </p:cNvPr>
            <p:cNvSpPr/>
            <p:nvPr/>
          </p:nvSpPr>
          <p:spPr>
            <a:xfrm>
              <a:off x="4504627" y="2277144"/>
              <a:ext cx="662056" cy="662056"/>
            </a:xfrm>
            <a:prstGeom prst="ellipse">
              <a:avLst/>
            </a:prstGeom>
            <a:solidFill>
              <a:srgbClr val="FF5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TextBox 139">
              <a:extLst>
                <a:ext uri="{FF2B5EF4-FFF2-40B4-BE49-F238E27FC236}">
                  <a16:creationId xmlns:a16="http://schemas.microsoft.com/office/drawing/2014/main" id="{64EED872-529B-476D-A042-AF8799EED2BA}"/>
                </a:ext>
              </a:extLst>
            </p:cNvPr>
            <p:cNvSpPr txBox="1"/>
            <p:nvPr/>
          </p:nvSpPr>
          <p:spPr>
            <a:xfrm>
              <a:off x="5175103" y="2142394"/>
              <a:ext cx="2428833" cy="646331"/>
            </a:xfrm>
            <a:prstGeom prst="rect">
              <a:avLst/>
            </a:prstGeom>
            <a:noFill/>
          </p:spPr>
          <p:txBody>
            <a:bodyPr wrap="square" rtlCol="0">
              <a:spAutoFit/>
            </a:bodyPr>
            <a:lstStyle/>
            <a:p>
              <a:r>
                <a:rPr lang="en-IN" dirty="0">
                  <a:solidFill>
                    <a:schemeClr val="bg1"/>
                  </a:solidFill>
                  <a:latin typeface="Tw Cen MT" panose="020B0602020104020603" pitchFamily="34" charset="0"/>
                </a:rPr>
                <a:t>Marketplace service</a:t>
              </a:r>
            </a:p>
            <a:p>
              <a:endParaRPr lang="en-US" dirty="0">
                <a:solidFill>
                  <a:schemeClr val="tx1">
                    <a:lumMod val="75000"/>
                    <a:lumOff val="25000"/>
                  </a:schemeClr>
                </a:solidFill>
                <a:latin typeface="Tw Cen MT" panose="020B0602020104020603" pitchFamily="34" charset="0"/>
              </a:endParaRPr>
            </a:p>
          </p:txBody>
        </p:sp>
        <p:sp>
          <p:nvSpPr>
            <p:cNvPr id="141" name="TextBox 140">
              <a:extLst>
                <a:ext uri="{FF2B5EF4-FFF2-40B4-BE49-F238E27FC236}">
                  <a16:creationId xmlns:a16="http://schemas.microsoft.com/office/drawing/2014/main" id="{46E35B1E-3A73-441C-8AB0-F2D52796F64F}"/>
                </a:ext>
              </a:extLst>
            </p:cNvPr>
            <p:cNvSpPr txBox="1"/>
            <p:nvPr/>
          </p:nvSpPr>
          <p:spPr>
            <a:xfrm>
              <a:off x="5175103" y="2425148"/>
              <a:ext cx="2786643" cy="830997"/>
            </a:xfrm>
            <a:prstGeom prst="rect">
              <a:avLst/>
            </a:prstGeom>
            <a:noFill/>
          </p:spPr>
          <p:txBody>
            <a:bodyPr wrap="square" rtlCol="0">
              <a:spAutoFit/>
            </a:bodyPr>
            <a:lstStyle/>
            <a:p>
              <a:r>
                <a:rPr lang="en-US" sz="1200" dirty="0">
                  <a:solidFill>
                    <a:schemeClr val="bg1"/>
                  </a:solidFill>
                  <a:latin typeface="Tw Cen MT" panose="020B0602020104020603" pitchFamily="34" charset="0"/>
                </a:rPr>
                <a:t>SaaS Cloud Service Integration to provide services like Project management, automated code analysis, real time debugger, full stack exception handler etc.</a:t>
              </a:r>
            </a:p>
          </p:txBody>
        </p:sp>
        <p:pic>
          <p:nvPicPr>
            <p:cNvPr id="142" name="Picture 141">
              <a:extLst>
                <a:ext uri="{FF2B5EF4-FFF2-40B4-BE49-F238E27FC236}">
                  <a16:creationId xmlns:a16="http://schemas.microsoft.com/office/drawing/2014/main" id="{F7189829-FB67-42A0-ADC4-78F2C37FDF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67162" y="2447925"/>
              <a:ext cx="320494" cy="320494"/>
            </a:xfrm>
            <a:prstGeom prst="rect">
              <a:avLst/>
            </a:prstGeom>
          </p:spPr>
        </p:pic>
      </p:grpSp>
    </p:spTree>
    <p:extLst>
      <p:ext uri="{BB962C8B-B14F-4D97-AF65-F5344CB8AC3E}">
        <p14:creationId xmlns:p14="http://schemas.microsoft.com/office/powerpoint/2010/main" val="35579595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anim calcmode="lin" valueType="num">
                                      <p:cBhvr>
                                        <p:cTn id="8" dur="500" fill="hold"/>
                                        <p:tgtEl>
                                          <p:spTgt spid="113"/>
                                        </p:tgtEl>
                                        <p:attrNameLst>
                                          <p:attrName>ppt_x</p:attrName>
                                        </p:attrNameLst>
                                      </p:cBhvr>
                                      <p:tavLst>
                                        <p:tav tm="0">
                                          <p:val>
                                            <p:strVal val="#ppt_x"/>
                                          </p:val>
                                        </p:tav>
                                        <p:tav tm="100000">
                                          <p:val>
                                            <p:strVal val="#ppt_x"/>
                                          </p:val>
                                        </p:tav>
                                      </p:tavLst>
                                    </p:anim>
                                    <p:anim calcmode="lin" valueType="num">
                                      <p:cBhvr>
                                        <p:cTn id="9" dur="500" fill="hold"/>
                                        <p:tgtEl>
                                          <p:spTgt spid="1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8"/>
                                        </p:tgtEl>
                                        <p:attrNameLst>
                                          <p:attrName>style.visibility</p:attrName>
                                        </p:attrNameLst>
                                      </p:cBhvr>
                                      <p:to>
                                        <p:strVal val="visible"/>
                                      </p:to>
                                    </p:set>
                                    <p:animEffect transition="in" filter="fade">
                                      <p:cBhvr>
                                        <p:cTn id="14" dur="500"/>
                                        <p:tgtEl>
                                          <p:spTgt spid="118"/>
                                        </p:tgtEl>
                                      </p:cBhvr>
                                    </p:animEffect>
                                    <p:anim calcmode="lin" valueType="num">
                                      <p:cBhvr>
                                        <p:cTn id="15" dur="500" fill="hold"/>
                                        <p:tgtEl>
                                          <p:spTgt spid="118"/>
                                        </p:tgtEl>
                                        <p:attrNameLst>
                                          <p:attrName>ppt_x</p:attrName>
                                        </p:attrNameLst>
                                      </p:cBhvr>
                                      <p:tavLst>
                                        <p:tav tm="0">
                                          <p:val>
                                            <p:strVal val="#ppt_x"/>
                                          </p:val>
                                        </p:tav>
                                        <p:tav tm="100000">
                                          <p:val>
                                            <p:strVal val="#ppt_x"/>
                                          </p:val>
                                        </p:tav>
                                      </p:tavLst>
                                    </p:anim>
                                    <p:anim calcmode="lin" valueType="num">
                                      <p:cBhvr>
                                        <p:cTn id="16" dur="5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23"/>
                                        </p:tgtEl>
                                        <p:attrNameLst>
                                          <p:attrName>style.visibility</p:attrName>
                                        </p:attrNameLst>
                                      </p:cBhvr>
                                      <p:to>
                                        <p:strVal val="visible"/>
                                      </p:to>
                                    </p:set>
                                    <p:animEffect transition="in" filter="fade">
                                      <p:cBhvr>
                                        <p:cTn id="21" dur="500"/>
                                        <p:tgtEl>
                                          <p:spTgt spid="123"/>
                                        </p:tgtEl>
                                      </p:cBhvr>
                                    </p:animEffect>
                                    <p:anim calcmode="lin" valueType="num">
                                      <p:cBhvr>
                                        <p:cTn id="22" dur="500" fill="hold"/>
                                        <p:tgtEl>
                                          <p:spTgt spid="123"/>
                                        </p:tgtEl>
                                        <p:attrNameLst>
                                          <p:attrName>ppt_x</p:attrName>
                                        </p:attrNameLst>
                                      </p:cBhvr>
                                      <p:tavLst>
                                        <p:tav tm="0">
                                          <p:val>
                                            <p:strVal val="#ppt_x"/>
                                          </p:val>
                                        </p:tav>
                                        <p:tav tm="100000">
                                          <p:val>
                                            <p:strVal val="#ppt_x"/>
                                          </p:val>
                                        </p:tav>
                                      </p:tavLst>
                                    </p:anim>
                                    <p:anim calcmode="lin" valueType="num">
                                      <p:cBhvr>
                                        <p:cTn id="23" dur="500" fill="hold"/>
                                        <p:tgtEl>
                                          <p:spTgt spid="12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38"/>
                                        </p:tgtEl>
                                        <p:attrNameLst>
                                          <p:attrName>style.visibility</p:attrName>
                                        </p:attrNameLst>
                                      </p:cBhvr>
                                      <p:to>
                                        <p:strVal val="visible"/>
                                      </p:to>
                                    </p:set>
                                    <p:animEffect transition="in" filter="fade">
                                      <p:cBhvr>
                                        <p:cTn id="28" dur="500"/>
                                        <p:tgtEl>
                                          <p:spTgt spid="138"/>
                                        </p:tgtEl>
                                      </p:cBhvr>
                                    </p:animEffect>
                                    <p:anim calcmode="lin" valueType="num">
                                      <p:cBhvr>
                                        <p:cTn id="29" dur="500" fill="hold"/>
                                        <p:tgtEl>
                                          <p:spTgt spid="138"/>
                                        </p:tgtEl>
                                        <p:attrNameLst>
                                          <p:attrName>ppt_x</p:attrName>
                                        </p:attrNameLst>
                                      </p:cBhvr>
                                      <p:tavLst>
                                        <p:tav tm="0">
                                          <p:val>
                                            <p:strVal val="#ppt_x"/>
                                          </p:val>
                                        </p:tav>
                                        <p:tav tm="100000">
                                          <p:val>
                                            <p:strVal val="#ppt_x"/>
                                          </p:val>
                                        </p:tav>
                                      </p:tavLst>
                                    </p:anim>
                                    <p:anim calcmode="lin" valueType="num">
                                      <p:cBhvr>
                                        <p:cTn id="30" dur="500" fill="hold"/>
                                        <p:tgtEl>
                                          <p:spTgt spid="13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28"/>
                                        </p:tgtEl>
                                        <p:attrNameLst>
                                          <p:attrName>style.visibility</p:attrName>
                                        </p:attrNameLst>
                                      </p:cBhvr>
                                      <p:to>
                                        <p:strVal val="visible"/>
                                      </p:to>
                                    </p:set>
                                    <p:animEffect transition="in" filter="fade">
                                      <p:cBhvr>
                                        <p:cTn id="35" dur="500"/>
                                        <p:tgtEl>
                                          <p:spTgt spid="128"/>
                                        </p:tgtEl>
                                      </p:cBhvr>
                                    </p:animEffect>
                                    <p:anim calcmode="lin" valueType="num">
                                      <p:cBhvr>
                                        <p:cTn id="36" dur="500" fill="hold"/>
                                        <p:tgtEl>
                                          <p:spTgt spid="128"/>
                                        </p:tgtEl>
                                        <p:attrNameLst>
                                          <p:attrName>ppt_x</p:attrName>
                                        </p:attrNameLst>
                                      </p:cBhvr>
                                      <p:tavLst>
                                        <p:tav tm="0">
                                          <p:val>
                                            <p:strVal val="#ppt_x"/>
                                          </p:val>
                                        </p:tav>
                                        <p:tav tm="100000">
                                          <p:val>
                                            <p:strVal val="#ppt_x"/>
                                          </p:val>
                                        </p:tav>
                                      </p:tavLst>
                                    </p:anim>
                                    <p:anim calcmode="lin" valueType="num">
                                      <p:cBhvr>
                                        <p:cTn id="37" dur="500" fill="hold"/>
                                        <p:tgtEl>
                                          <p:spTgt spid="12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33"/>
                                        </p:tgtEl>
                                        <p:attrNameLst>
                                          <p:attrName>style.visibility</p:attrName>
                                        </p:attrNameLst>
                                      </p:cBhvr>
                                      <p:to>
                                        <p:strVal val="visible"/>
                                      </p:to>
                                    </p:set>
                                    <p:animEffect transition="in" filter="fade">
                                      <p:cBhvr>
                                        <p:cTn id="42" dur="500"/>
                                        <p:tgtEl>
                                          <p:spTgt spid="133"/>
                                        </p:tgtEl>
                                      </p:cBhvr>
                                    </p:animEffect>
                                    <p:anim calcmode="lin" valueType="num">
                                      <p:cBhvr>
                                        <p:cTn id="43" dur="500" fill="hold"/>
                                        <p:tgtEl>
                                          <p:spTgt spid="133"/>
                                        </p:tgtEl>
                                        <p:attrNameLst>
                                          <p:attrName>ppt_x</p:attrName>
                                        </p:attrNameLst>
                                      </p:cBhvr>
                                      <p:tavLst>
                                        <p:tav tm="0">
                                          <p:val>
                                            <p:strVal val="#ppt_x"/>
                                          </p:val>
                                        </p:tav>
                                        <p:tav tm="100000">
                                          <p:val>
                                            <p:strVal val="#ppt_x"/>
                                          </p:val>
                                        </p:tav>
                                      </p:tavLst>
                                    </p:anim>
                                    <p:anim calcmode="lin" valueType="num">
                                      <p:cBhvr>
                                        <p:cTn id="44" dur="500" fill="hold"/>
                                        <p:tgtEl>
                                          <p:spTgt spid="1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descr="Diagram&#10;&#10;Description automatically generated">
            <a:extLst>
              <a:ext uri="{FF2B5EF4-FFF2-40B4-BE49-F238E27FC236}">
                <a16:creationId xmlns:a16="http://schemas.microsoft.com/office/drawing/2014/main" id="{563F800C-ED9F-41D9-AE60-B10C1612A2A8}"/>
              </a:ext>
            </a:extLst>
          </p:cNvPr>
          <p:cNvPicPr>
            <a:picLocks noChangeAspect="1"/>
          </p:cNvPicPr>
          <p:nvPr/>
        </p:nvPicPr>
        <p:blipFill>
          <a:blip r:embed="rId3"/>
          <a:stretch>
            <a:fillRect/>
          </a:stretch>
        </p:blipFill>
        <p:spPr>
          <a:xfrm>
            <a:off x="-4482" y="1681"/>
            <a:ext cx="12200963" cy="6854637"/>
          </a:xfrm>
          <a:prstGeom prst="rect">
            <a:avLst/>
          </a:prstGeom>
        </p:spPr>
      </p:pic>
    </p:spTree>
    <p:extLst>
      <p:ext uri="{BB962C8B-B14F-4D97-AF65-F5344CB8AC3E}">
        <p14:creationId xmlns:p14="http://schemas.microsoft.com/office/powerpoint/2010/main" val="22369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6" ma:contentTypeDescription="Create a new document." ma:contentTypeScope="" ma:versionID="e60c1c03b30260006a1d1ff9f7138066">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36db65670a08b7ac857e594ec6bc08a7"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B300F8-02BB-451A-A12F-025F0CFD5908}">
  <ds:schemaRefs>
    <ds:schemaRef ds:uri="6d3b3f7c-4b71-40c9-8fff-4f7fb96ddea0"/>
    <ds:schemaRef ds:uri="976fdccd-ca8b-4477-a16f-3129ac8e5e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6d3b3f7c-4b71-40c9-8fff-4f7fb96ddea0"/>
    <ds:schemaRef ds:uri="965de625-df5b-42e9-a277-2113da4f1195"/>
    <ds:schemaRef ds:uri="dcf5ddc1-fb1d-440f-849a-6450bddbaed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WHITE TEMPLATE</Template>
  <TotalTime>98</TotalTime>
  <Words>952</Words>
  <Application>Microsoft Office PowerPoint</Application>
  <PresentationFormat>Widescreen</PresentationFormat>
  <Paragraphs>136</Paragraphs>
  <Slides>18</Slides>
  <Notes>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Consolas</vt:lpstr>
      <vt:lpstr>Segoe UI</vt:lpstr>
      <vt:lpstr>Segoe UI Light</vt:lpstr>
      <vt:lpstr>Segoe UI Semibold</vt:lpstr>
      <vt:lpstr>Segoe UI Semilight</vt:lpstr>
      <vt:lpstr>Tw Cen MT</vt:lpstr>
      <vt:lpstr>Wingdings</vt:lpstr>
      <vt:lpstr>WHITE TEMPLATE</vt:lpstr>
      <vt:lpstr>SOFT BLACK TEMPLATE</vt:lpstr>
      <vt:lpstr>PowerPoint Presentation</vt:lpstr>
      <vt:lpstr>Creating your first Website with VS Code and hosting on GitHub Pages</vt:lpstr>
      <vt:lpstr>Flow of the Event: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One Site Per Account</vt:lpstr>
      <vt:lpstr>Markdown Syntax</vt:lpstr>
      <vt:lpstr>Manish Kr. Barnwal</vt:lpstr>
      <vt:lpstr>Sagnik Mitra</vt:lpstr>
      <vt:lpstr>Resources:</vt:lpstr>
      <vt:lpstr>Thank You. Any questions?  Contact :  manish.barnwal@studentambassadors.com sagnik.mitra@studentambassadors.com</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Sagnik Mitra</cp:lastModifiedBy>
  <cp:revision>37</cp:revision>
  <dcterms:created xsi:type="dcterms:W3CDTF">2019-03-28T18:40:02Z</dcterms:created>
  <dcterms:modified xsi:type="dcterms:W3CDTF">2021-02-15T11:36:34Z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